
<file path=[Content_Types].xml><?xml version="1.0" encoding="utf-8"?>
<Types xmlns="http://schemas.openxmlformats.org/package/2006/content-types">
  <Default Extension="jpeg" ContentType="image/jpe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6" r:id="rId3"/>
    <p:sldId id="279" r:id="rId5"/>
    <p:sldId id="402" r:id="rId6"/>
    <p:sldId id="405" r:id="rId7"/>
    <p:sldId id="327" r:id="rId8"/>
    <p:sldId id="357" r:id="rId9"/>
    <p:sldId id="329" r:id="rId10"/>
    <p:sldId id="358" r:id="rId11"/>
    <p:sldId id="330" r:id="rId12"/>
    <p:sldId id="331" r:id="rId13"/>
    <p:sldId id="376" r:id="rId14"/>
    <p:sldId id="377" r:id="rId15"/>
    <p:sldId id="431" r:id="rId16"/>
    <p:sldId id="328" r:id="rId17"/>
    <p:sldId id="316" r:id="rId18"/>
    <p:sldId id="335" r:id="rId19"/>
    <p:sldId id="318" r:id="rId20"/>
    <p:sldId id="334" r:id="rId21"/>
    <p:sldId id="392" r:id="rId22"/>
    <p:sldId id="343" r:id="rId23"/>
    <p:sldId id="344" r:id="rId24"/>
    <p:sldId id="345" r:id="rId25"/>
    <p:sldId id="351" r:id="rId26"/>
    <p:sldId id="319" r:id="rId27"/>
    <p:sldId id="321" r:id="rId28"/>
    <p:sldId id="406" r:id="rId29"/>
    <p:sldId id="449" r:id="rId30"/>
    <p:sldId id="320" r:id="rId31"/>
    <p:sldId id="267" r:id="rId32"/>
    <p:sldId id="40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19" autoAdjust="0"/>
    <p:restoredTop sz="94660"/>
  </p:normalViewPr>
  <p:slideViewPr>
    <p:cSldViewPr snapToGrid="0">
      <p:cViewPr varScale="1">
        <p:scale>
          <a:sx n="104" d="100"/>
          <a:sy n="104" d="100"/>
        </p:scale>
        <p:origin x="552"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16"/>
            <a:ext cx="8001000" cy="121608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66738" y="1752690"/>
            <a:ext cx="8001000" cy="426742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a:xfrm>
            <a:off x="609600" y="6245546"/>
            <a:ext cx="1981200" cy="476275"/>
          </a:xfrm>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xfrm>
            <a:off x="3124200" y="6245546"/>
            <a:ext cx="2895600" cy="476275"/>
          </a:xfrm>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6553200" y="6245546"/>
            <a:ext cx="1981200" cy="476275"/>
          </a:xfrm>
        </p:spPr>
        <p:txBody>
          <a:bodyPr/>
          <a:lstStyle>
            <a:lvl1pPr>
              <a:defRPr/>
            </a:lvl1pPr>
          </a:lstStyle>
          <a:p>
            <a:pPr>
              <a:defRPr/>
            </a:pPr>
            <a:fld id="{7F98540A-4EBA-4D5A-BA64-6C4B52CBD62B}"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3238500" y="2971953"/>
            <a:ext cx="2667000" cy="231140"/>
          </a:xfrm>
          <a:prstGeom prst="rect">
            <a:avLst/>
          </a:prstGeom>
          <a:noFill/>
        </p:spPr>
        <p:txBody>
          <a:bodyPr wrap="square" rtlCol="0">
            <a:spAutoFit/>
          </a:bodyPr>
          <a:lstStyle/>
          <a:p>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225"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225"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45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45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wma"/><Relationship Id="rId2" Type="http://schemas.openxmlformats.org/officeDocument/2006/relationships/audio" Target="../media/media1.wma"/><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49.jpe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png"/><Relationship Id="rId11" Type="http://schemas.openxmlformats.org/officeDocument/2006/relationships/notesSlide" Target="../notesSlides/notesSlide22.xml"/><Relationship Id="rId10" Type="http://schemas.openxmlformats.org/officeDocument/2006/relationships/slideLayout" Target="../slideLayouts/slideLayout2.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p:cNvSpPr/>
          <p:nvPr/>
        </p:nvSpPr>
        <p:spPr>
          <a:xfrm>
            <a:off x="2152650" y="1009782"/>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p:nvSpPr>
        <p:spPr>
          <a:xfrm>
            <a:off x="0" y="-12065"/>
            <a:ext cx="9144000" cy="36322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1"/>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1742879" y="3769334"/>
            <a:ext cx="5660465" cy="61722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500" dirty="0">
                <a:solidFill>
                  <a:schemeClr val="bg1">
                    <a:lumMod val="50000"/>
                  </a:schemeClr>
                </a:solidFill>
                <a:latin typeface="Century Gothic" panose="020B0502020202020204" pitchFamily="34" charset="0"/>
                <a:ea typeface="+mj-ea"/>
              </a:rPr>
              <a:t>云南大学</a:t>
            </a:r>
            <a:endParaRPr lang="zh-CN" altLang="en-US" sz="1500" dirty="0">
              <a:solidFill>
                <a:schemeClr val="bg1">
                  <a:lumMod val="50000"/>
                </a:schemeClr>
              </a:solidFill>
              <a:latin typeface="Century Gothic" panose="020B0502020202020204" pitchFamily="34" charset="0"/>
              <a:ea typeface="+mj-ea"/>
            </a:endParaRPr>
          </a:p>
          <a:p>
            <a:pPr algn="ctr">
              <a:lnSpc>
                <a:spcPct val="114000"/>
              </a:lnSpc>
            </a:pPr>
            <a:r>
              <a:rPr lang="zh-CN" altLang="en-US" sz="1500" dirty="0">
                <a:solidFill>
                  <a:schemeClr val="bg1">
                    <a:lumMod val="50000"/>
                  </a:schemeClr>
                </a:solidFill>
                <a:latin typeface="Century Gothic" panose="020B0502020202020204" pitchFamily="34" charset="0"/>
                <a:ea typeface="+mj-ea"/>
              </a:rPr>
              <a:t>赵娜</a:t>
            </a:r>
            <a:endParaRPr lang="zh-CN" altLang="en-US" sz="1500" dirty="0">
              <a:solidFill>
                <a:schemeClr val="bg1">
                  <a:lumMod val="50000"/>
                </a:schemeClr>
              </a:solidFill>
              <a:latin typeface="Century Gothic" panose="020B0502020202020204" pitchFamily="34" charset="0"/>
              <a:ea typeface="+mj-ea"/>
            </a:endParaRPr>
          </a:p>
        </p:txBody>
      </p:sp>
      <p:sp>
        <p:nvSpPr>
          <p:cNvPr id="13" name="任意多边形: 形状 12"/>
          <p:cNvSpPr/>
          <p:nvPr/>
        </p:nvSpPr>
        <p:spPr>
          <a:xfrm>
            <a:off x="1270" y="-12065"/>
            <a:ext cx="9144000" cy="36322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9"/>
          <p:cNvSpPr/>
          <p:nvPr/>
        </p:nvSpPr>
        <p:spPr>
          <a:xfrm>
            <a:off x="2242661" y="1671770"/>
            <a:ext cx="4655820" cy="1948339"/>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任意多边形: 形状 18"/>
          <p:cNvSpPr/>
          <p:nvPr/>
        </p:nvSpPr>
        <p:spPr>
          <a:xfrm>
            <a:off x="2242185" y="3620109"/>
            <a:ext cx="4656773" cy="1309688"/>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2627630" y="2957486"/>
            <a:ext cx="3890486" cy="460375"/>
          </a:xfrm>
          <a:prstGeom prst="rect">
            <a:avLst/>
          </a:prstGeom>
          <a:noFill/>
        </p:spPr>
        <p:txBody>
          <a:bodyPr wrap="square" rtlCol="0">
            <a:spAutoFit/>
            <a:scene3d>
              <a:camera prst="orthographicFront"/>
              <a:lightRig rig="threePt" dir="t"/>
            </a:scene3d>
            <a:sp3d contourW="12700"/>
          </a:bodyPr>
          <a:lstStyle/>
          <a:p>
            <a:pPr algn="dist"/>
            <a:r>
              <a:rPr lang="en-US" altLang="zh-CN" sz="2400" b="1" dirty="0">
                <a:solidFill>
                  <a:schemeClr val="bg1"/>
                </a:solidFill>
              </a:rPr>
              <a:t>WOWO空间</a:t>
            </a:r>
            <a:r>
              <a:rPr lang="zh-CN" altLang="en-US" sz="2400" b="1" dirty="0">
                <a:solidFill>
                  <a:schemeClr val="bg1"/>
                </a:solidFill>
              </a:rPr>
              <a:t>分时共享平台</a:t>
            </a:r>
            <a:endParaRPr lang="zh-CN" altLang="en-US" sz="2400" b="1" dirty="0">
              <a:solidFill>
                <a:schemeClr val="bg1"/>
              </a:solidFill>
            </a:endParaRPr>
          </a:p>
        </p:txBody>
      </p:sp>
      <p:sp>
        <p:nvSpPr>
          <p:cNvPr id="5" name="文本框 4"/>
          <p:cNvSpPr txBox="1"/>
          <p:nvPr/>
        </p:nvSpPr>
        <p:spPr>
          <a:xfrm>
            <a:off x="2730976" y="1964029"/>
            <a:ext cx="3680936" cy="829945"/>
          </a:xfrm>
          <a:prstGeom prst="rect">
            <a:avLst/>
          </a:prstGeom>
          <a:noFill/>
        </p:spPr>
        <p:txBody>
          <a:bodyPr wrap="square" rtlCol="0">
            <a:spAutoFit/>
            <a:scene3d>
              <a:camera prst="orthographicFront"/>
              <a:lightRig rig="threePt" dir="t"/>
            </a:scene3d>
            <a:sp3d contourW="12700"/>
          </a:bodyPr>
          <a:lstStyle/>
          <a:p>
            <a:pPr algn="dist"/>
            <a:r>
              <a:rPr sz="2400" b="1" dirty="0">
                <a:solidFill>
                  <a:schemeClr val="bg1"/>
                </a:solidFill>
                <a:latin typeface="Century Gothic" panose="020B0502020202020204" pitchFamily="34" charset="0"/>
                <a:sym typeface="+mn-ea"/>
              </a:rPr>
              <a:t>CCF-SE软件工程</a:t>
            </a:r>
            <a:endParaRPr sz="2400" b="1" dirty="0">
              <a:solidFill>
                <a:schemeClr val="bg1"/>
              </a:solidFill>
              <a:latin typeface="Century Gothic" panose="020B0502020202020204" pitchFamily="34" charset="0"/>
              <a:sym typeface="+mn-ea"/>
            </a:endParaRPr>
          </a:p>
          <a:p>
            <a:pPr algn="dist"/>
            <a:r>
              <a:rPr sz="2400" b="1" dirty="0">
                <a:solidFill>
                  <a:schemeClr val="bg1"/>
                </a:solidFill>
                <a:latin typeface="Century Gothic" panose="020B0502020202020204" pitchFamily="34" charset="0"/>
                <a:sym typeface="+mn-ea"/>
              </a:rPr>
              <a:t>教学案例征集及比赛</a:t>
            </a:r>
            <a:endParaRPr sz="2400" b="1" dirty="0">
              <a:solidFill>
                <a:schemeClr val="bg1"/>
              </a:solidFill>
              <a:latin typeface="Century Gothic" panose="020B0502020202020204" pitchFamily="34" charset="0"/>
              <a:sym typeface="+mn-ea"/>
            </a:endParaRPr>
          </a:p>
        </p:txBody>
      </p:sp>
      <p:sp>
        <p:nvSpPr>
          <p:cNvPr id="22" name="圆角矩形 1"/>
          <p:cNvSpPr/>
          <p:nvPr/>
        </p:nvSpPr>
        <p:spPr>
          <a:xfrm>
            <a:off x="7962900" y="5531776"/>
            <a:ext cx="239158" cy="239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圆角矩形 2"/>
          <p:cNvSpPr/>
          <p:nvPr/>
        </p:nvSpPr>
        <p:spPr>
          <a:xfrm>
            <a:off x="8031362" y="5602215"/>
            <a:ext cx="102236" cy="9828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4" name="圆角矩形 11"/>
          <p:cNvSpPr/>
          <p:nvPr/>
        </p:nvSpPr>
        <p:spPr>
          <a:xfrm>
            <a:off x="8261429" y="5531776"/>
            <a:ext cx="239158" cy="239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圆角矩形 12"/>
          <p:cNvSpPr/>
          <p:nvPr/>
        </p:nvSpPr>
        <p:spPr>
          <a:xfrm>
            <a:off x="8329890" y="5603504"/>
            <a:ext cx="102236" cy="957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6" name="圆角矩形 14"/>
          <p:cNvSpPr/>
          <p:nvPr/>
        </p:nvSpPr>
        <p:spPr>
          <a:xfrm>
            <a:off x="8559957" y="5531776"/>
            <a:ext cx="239158" cy="239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圆角矩形 15"/>
          <p:cNvSpPr/>
          <p:nvPr/>
        </p:nvSpPr>
        <p:spPr>
          <a:xfrm>
            <a:off x="8636990" y="5600238"/>
            <a:ext cx="85094" cy="102236"/>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17" name="一起走过">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33400" y="5772282"/>
            <a:ext cx="457200" cy="457200"/>
          </a:xfrm>
          <a:prstGeom prst="rect">
            <a:avLst/>
          </a:prstGeom>
        </p:spPr>
      </p:pic>
      <p:pic>
        <p:nvPicPr>
          <p:cNvPr id="7" name="图片 6" descr="校徽"/>
          <p:cNvPicPr>
            <a:picLocks noChangeAspect="1"/>
          </p:cNvPicPr>
          <p:nvPr/>
        </p:nvPicPr>
        <p:blipFill>
          <a:blip r:embed="rId5"/>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3" name="图片 2" descr="校徽"/>
          <p:cNvPicPr>
            <a:picLocks noChangeAspect="1"/>
          </p:cNvPicPr>
          <p:nvPr/>
        </p:nvPicPr>
        <p:blipFill>
          <a:blip r:embed="rId1"/>
          <a:stretch>
            <a:fillRect/>
          </a:stretch>
        </p:blipFill>
        <p:spPr>
          <a:xfrm>
            <a:off x="7878604" y="1009782"/>
            <a:ext cx="1004411" cy="1003935"/>
          </a:xfrm>
          <a:prstGeom prst="rect">
            <a:avLst/>
          </a:prstGeom>
        </p:spPr>
      </p:pic>
      <p:sp>
        <p:nvSpPr>
          <p:cNvPr id="9" name="矩形 8"/>
          <p:cNvSpPr/>
          <p:nvPr/>
        </p:nvSpPr>
        <p:spPr>
          <a:xfrm>
            <a:off x="784860" y="3479139"/>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订单管理</a:t>
            </a:r>
            <a:endParaRPr lang="zh-CN" altLang="en-US" sz="1200" b="1" dirty="0">
              <a:solidFill>
                <a:schemeClr val="tx1">
                  <a:lumMod val="75000"/>
                  <a:lumOff val="25000"/>
                </a:schemeClr>
              </a:solidFill>
            </a:endParaRPr>
          </a:p>
        </p:txBody>
      </p:sp>
      <p:pic>
        <p:nvPicPr>
          <p:cNvPr id="2" name="图片 1"/>
          <p:cNvPicPr>
            <a:picLocks noChangeAspect="1"/>
          </p:cNvPicPr>
          <p:nvPr/>
        </p:nvPicPr>
        <p:blipFill>
          <a:blip r:embed="rId2"/>
          <a:stretch>
            <a:fillRect/>
          </a:stretch>
        </p:blipFill>
        <p:spPr>
          <a:xfrm>
            <a:off x="497681" y="2013717"/>
            <a:ext cx="3322796" cy="1465421"/>
          </a:xfrm>
          <a:prstGeom prst="rect">
            <a:avLst/>
          </a:prstGeom>
        </p:spPr>
      </p:pic>
      <p:pic>
        <p:nvPicPr>
          <p:cNvPr id="5" name="图片 4"/>
          <p:cNvPicPr>
            <a:picLocks noChangeAspect="1"/>
          </p:cNvPicPr>
          <p:nvPr/>
        </p:nvPicPr>
        <p:blipFill>
          <a:blip r:embed="rId3"/>
          <a:stretch>
            <a:fillRect/>
          </a:stretch>
        </p:blipFill>
        <p:spPr>
          <a:xfrm>
            <a:off x="4749165" y="1988952"/>
            <a:ext cx="3249930" cy="1490186"/>
          </a:xfrm>
          <a:prstGeom prst="rect">
            <a:avLst/>
          </a:prstGeom>
        </p:spPr>
      </p:pic>
      <p:sp>
        <p:nvSpPr>
          <p:cNvPr id="6" name="矩形 5"/>
          <p:cNvSpPr/>
          <p:nvPr/>
        </p:nvSpPr>
        <p:spPr>
          <a:xfrm>
            <a:off x="5071110" y="3479139"/>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房间管理</a:t>
            </a:r>
            <a:endParaRPr lang="zh-CN" altLang="en-US" sz="1200" b="1" dirty="0">
              <a:solidFill>
                <a:schemeClr val="tx1">
                  <a:lumMod val="75000"/>
                  <a:lumOff val="25000"/>
                </a:schemeClr>
              </a:solidFill>
            </a:endParaRPr>
          </a:p>
        </p:txBody>
      </p:sp>
      <p:pic>
        <p:nvPicPr>
          <p:cNvPr id="7" name="图片 6"/>
          <p:cNvPicPr>
            <a:picLocks noChangeAspect="1"/>
          </p:cNvPicPr>
          <p:nvPr/>
        </p:nvPicPr>
        <p:blipFill>
          <a:blip r:embed="rId4"/>
          <a:stretch>
            <a:fillRect/>
          </a:stretch>
        </p:blipFill>
        <p:spPr>
          <a:xfrm>
            <a:off x="497681" y="3900144"/>
            <a:ext cx="3322320" cy="1459706"/>
          </a:xfrm>
          <a:prstGeom prst="rect">
            <a:avLst/>
          </a:prstGeom>
        </p:spPr>
      </p:pic>
      <p:sp>
        <p:nvSpPr>
          <p:cNvPr id="8" name="矩形 7"/>
          <p:cNvSpPr/>
          <p:nvPr/>
        </p:nvSpPr>
        <p:spPr>
          <a:xfrm>
            <a:off x="784860" y="5359850"/>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用户信息管理</a:t>
            </a:r>
            <a:endParaRPr lang="zh-CN" altLang="en-US" sz="1200" b="1" dirty="0">
              <a:solidFill>
                <a:schemeClr val="tx1">
                  <a:lumMod val="75000"/>
                  <a:lumOff val="25000"/>
                </a:schemeClr>
              </a:solidFill>
            </a:endParaRPr>
          </a:p>
        </p:txBody>
      </p:sp>
      <p:pic>
        <p:nvPicPr>
          <p:cNvPr id="10" name="图片 9"/>
          <p:cNvPicPr>
            <a:picLocks noChangeAspect="1"/>
          </p:cNvPicPr>
          <p:nvPr/>
        </p:nvPicPr>
        <p:blipFill>
          <a:blip r:embed="rId5"/>
          <a:stretch>
            <a:fillRect/>
          </a:stretch>
        </p:blipFill>
        <p:spPr>
          <a:xfrm>
            <a:off x="4749165" y="3858234"/>
            <a:ext cx="3249930" cy="1501616"/>
          </a:xfrm>
          <a:prstGeom prst="rect">
            <a:avLst/>
          </a:prstGeom>
        </p:spPr>
      </p:pic>
      <p:sp>
        <p:nvSpPr>
          <p:cNvPr id="11" name="矩形 10"/>
          <p:cNvSpPr/>
          <p:nvPr/>
        </p:nvSpPr>
        <p:spPr>
          <a:xfrm>
            <a:off x="5071110" y="5359850"/>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评价管理</a:t>
            </a:r>
            <a:endParaRPr lang="zh-CN" altLang="en-US" sz="12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3" name="图片 2" descr="校徽"/>
          <p:cNvPicPr>
            <a:picLocks noChangeAspect="1"/>
          </p:cNvPicPr>
          <p:nvPr/>
        </p:nvPicPr>
        <p:blipFill>
          <a:blip r:embed="rId1"/>
          <a:stretch>
            <a:fillRect/>
          </a:stretch>
        </p:blipFill>
        <p:spPr>
          <a:xfrm>
            <a:off x="7878604" y="1009782"/>
            <a:ext cx="1004411" cy="1003935"/>
          </a:xfrm>
          <a:prstGeom prst="rect">
            <a:avLst/>
          </a:prstGeom>
        </p:spPr>
      </p:pic>
      <p:sp>
        <p:nvSpPr>
          <p:cNvPr id="9" name="矩形 8"/>
          <p:cNvSpPr/>
          <p:nvPr/>
        </p:nvSpPr>
        <p:spPr>
          <a:xfrm>
            <a:off x="784860" y="3479139"/>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投诉详情及回复</a:t>
            </a:r>
            <a:endParaRPr lang="zh-CN" altLang="en-US" sz="1200" b="1" dirty="0">
              <a:solidFill>
                <a:schemeClr val="tx1">
                  <a:lumMod val="75000"/>
                  <a:lumOff val="25000"/>
                </a:schemeClr>
              </a:solidFill>
            </a:endParaRPr>
          </a:p>
        </p:txBody>
      </p:sp>
      <p:sp>
        <p:nvSpPr>
          <p:cNvPr id="6" name="矩形 5"/>
          <p:cNvSpPr/>
          <p:nvPr/>
        </p:nvSpPr>
        <p:spPr>
          <a:xfrm>
            <a:off x="5071110" y="3479139"/>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广告管理</a:t>
            </a:r>
            <a:endParaRPr lang="zh-CN" altLang="en-US" sz="1200" b="1" dirty="0">
              <a:solidFill>
                <a:schemeClr val="tx1">
                  <a:lumMod val="75000"/>
                  <a:lumOff val="25000"/>
                </a:schemeClr>
              </a:solidFill>
            </a:endParaRPr>
          </a:p>
        </p:txBody>
      </p:sp>
      <p:sp>
        <p:nvSpPr>
          <p:cNvPr id="8" name="矩形 7"/>
          <p:cNvSpPr/>
          <p:nvPr/>
        </p:nvSpPr>
        <p:spPr>
          <a:xfrm>
            <a:off x="784860" y="5359850"/>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图片管理</a:t>
            </a:r>
            <a:endParaRPr lang="zh-CN" altLang="en-US" sz="1200" b="1" dirty="0">
              <a:solidFill>
                <a:schemeClr val="tx1">
                  <a:lumMod val="75000"/>
                  <a:lumOff val="25000"/>
                </a:schemeClr>
              </a:solidFill>
            </a:endParaRPr>
          </a:p>
        </p:txBody>
      </p:sp>
      <p:sp>
        <p:nvSpPr>
          <p:cNvPr id="11" name="矩形 10"/>
          <p:cNvSpPr/>
          <p:nvPr/>
        </p:nvSpPr>
        <p:spPr>
          <a:xfrm>
            <a:off x="5071110" y="5359850"/>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保洁员管理</a:t>
            </a:r>
            <a:endParaRPr lang="zh-CN" altLang="en-US" sz="1200" b="1" dirty="0">
              <a:solidFill>
                <a:schemeClr val="tx1">
                  <a:lumMod val="75000"/>
                  <a:lumOff val="25000"/>
                </a:schemeClr>
              </a:solidFill>
            </a:endParaRPr>
          </a:p>
        </p:txBody>
      </p:sp>
      <p:pic>
        <p:nvPicPr>
          <p:cNvPr id="4" name="图片 3"/>
          <p:cNvPicPr>
            <a:picLocks noChangeAspect="1"/>
          </p:cNvPicPr>
          <p:nvPr/>
        </p:nvPicPr>
        <p:blipFill>
          <a:blip r:embed="rId2"/>
          <a:stretch>
            <a:fillRect/>
          </a:stretch>
        </p:blipFill>
        <p:spPr>
          <a:xfrm>
            <a:off x="497681" y="1974665"/>
            <a:ext cx="3322796" cy="1518285"/>
          </a:xfrm>
          <a:prstGeom prst="rect">
            <a:avLst/>
          </a:prstGeom>
        </p:spPr>
      </p:pic>
      <p:pic>
        <p:nvPicPr>
          <p:cNvPr id="12" name="图片 11"/>
          <p:cNvPicPr>
            <a:picLocks noChangeAspect="1"/>
          </p:cNvPicPr>
          <p:nvPr/>
        </p:nvPicPr>
        <p:blipFill>
          <a:blip r:embed="rId3"/>
          <a:stretch>
            <a:fillRect/>
          </a:stretch>
        </p:blipFill>
        <p:spPr>
          <a:xfrm>
            <a:off x="4749165" y="1968474"/>
            <a:ext cx="3249930" cy="1524476"/>
          </a:xfrm>
          <a:prstGeom prst="rect">
            <a:avLst/>
          </a:prstGeom>
        </p:spPr>
      </p:pic>
      <p:pic>
        <p:nvPicPr>
          <p:cNvPr id="13" name="图片 12"/>
          <p:cNvPicPr>
            <a:picLocks noChangeAspect="1"/>
          </p:cNvPicPr>
          <p:nvPr/>
        </p:nvPicPr>
        <p:blipFill>
          <a:blip r:embed="rId4"/>
          <a:stretch>
            <a:fillRect/>
          </a:stretch>
        </p:blipFill>
        <p:spPr>
          <a:xfrm>
            <a:off x="497681" y="3858234"/>
            <a:ext cx="3323273" cy="1501616"/>
          </a:xfrm>
          <a:prstGeom prst="rect">
            <a:avLst/>
          </a:prstGeom>
        </p:spPr>
      </p:pic>
      <p:pic>
        <p:nvPicPr>
          <p:cNvPr id="14" name="图片 13"/>
          <p:cNvPicPr>
            <a:picLocks noChangeAspect="1"/>
          </p:cNvPicPr>
          <p:nvPr/>
        </p:nvPicPr>
        <p:blipFill>
          <a:blip r:embed="rId5"/>
          <a:stretch>
            <a:fillRect/>
          </a:stretch>
        </p:blipFill>
        <p:spPr>
          <a:xfrm>
            <a:off x="4749165" y="3858234"/>
            <a:ext cx="3249930" cy="1501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3" name="图片 2" descr="校徽"/>
          <p:cNvPicPr>
            <a:picLocks noChangeAspect="1"/>
          </p:cNvPicPr>
          <p:nvPr/>
        </p:nvPicPr>
        <p:blipFill>
          <a:blip r:embed="rId1"/>
          <a:stretch>
            <a:fillRect/>
          </a:stretch>
        </p:blipFill>
        <p:spPr>
          <a:xfrm>
            <a:off x="7878604" y="1009782"/>
            <a:ext cx="1004411" cy="1003935"/>
          </a:xfrm>
          <a:prstGeom prst="rect">
            <a:avLst/>
          </a:prstGeom>
        </p:spPr>
      </p:pic>
      <p:sp>
        <p:nvSpPr>
          <p:cNvPr id="8" name="矩形 7"/>
          <p:cNvSpPr/>
          <p:nvPr/>
        </p:nvSpPr>
        <p:spPr>
          <a:xfrm>
            <a:off x="1077278" y="4356867"/>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管理员管理</a:t>
            </a:r>
            <a:endParaRPr lang="zh-CN" altLang="en-US" sz="1200" b="1" dirty="0">
              <a:solidFill>
                <a:schemeClr val="tx1">
                  <a:lumMod val="75000"/>
                  <a:lumOff val="25000"/>
                </a:schemeClr>
              </a:solidFill>
            </a:endParaRPr>
          </a:p>
        </p:txBody>
      </p:sp>
      <p:sp>
        <p:nvSpPr>
          <p:cNvPr id="11" name="矩形 10"/>
          <p:cNvSpPr/>
          <p:nvPr/>
        </p:nvSpPr>
        <p:spPr>
          <a:xfrm>
            <a:off x="5456396" y="4357344"/>
            <a:ext cx="2606040" cy="312420"/>
          </a:xfrm>
          <a:prstGeom prst="rect">
            <a:avLst/>
          </a:prstGeom>
        </p:spPr>
        <p:txBody>
          <a:bodyPr wrap="square">
            <a:spAutoFit/>
            <a:scene3d>
              <a:camera prst="orthographicFront"/>
              <a:lightRig rig="threePt" dir="t"/>
            </a:scene3d>
            <a:sp3d contourW="12700"/>
          </a:bodyPr>
          <a:p>
            <a:pPr algn="ctr">
              <a:lnSpc>
                <a:spcPct val="120000"/>
              </a:lnSpc>
            </a:pPr>
            <a:r>
              <a:rPr lang="zh-CN" altLang="en-US" sz="1200" b="1" dirty="0">
                <a:solidFill>
                  <a:schemeClr val="tx1">
                    <a:lumMod val="75000"/>
                    <a:lumOff val="25000"/>
                  </a:schemeClr>
                </a:solidFill>
              </a:rPr>
              <a:t>优惠券管理</a:t>
            </a:r>
            <a:endParaRPr lang="zh-CN" altLang="en-US" sz="1200" b="1" dirty="0">
              <a:solidFill>
                <a:schemeClr val="tx1">
                  <a:lumMod val="75000"/>
                  <a:lumOff val="25000"/>
                </a:schemeClr>
              </a:solidFill>
            </a:endParaRPr>
          </a:p>
        </p:txBody>
      </p:sp>
      <p:pic>
        <p:nvPicPr>
          <p:cNvPr id="2" name="图片 1"/>
          <p:cNvPicPr>
            <a:picLocks noChangeAspect="1"/>
          </p:cNvPicPr>
          <p:nvPr/>
        </p:nvPicPr>
        <p:blipFill>
          <a:blip r:embed="rId2"/>
          <a:stretch>
            <a:fillRect/>
          </a:stretch>
        </p:blipFill>
        <p:spPr>
          <a:xfrm>
            <a:off x="460058" y="2500445"/>
            <a:ext cx="3840480" cy="1856899"/>
          </a:xfrm>
          <a:prstGeom prst="rect">
            <a:avLst/>
          </a:prstGeom>
        </p:spPr>
      </p:pic>
      <p:pic>
        <p:nvPicPr>
          <p:cNvPr id="5" name="图片 4"/>
          <p:cNvPicPr>
            <a:picLocks noChangeAspect="1"/>
          </p:cNvPicPr>
          <p:nvPr/>
        </p:nvPicPr>
        <p:blipFill>
          <a:blip r:embed="rId3"/>
          <a:stretch>
            <a:fillRect/>
          </a:stretch>
        </p:blipFill>
        <p:spPr>
          <a:xfrm>
            <a:off x="4839176" y="2500445"/>
            <a:ext cx="3840480" cy="1856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062538" y="1830837"/>
            <a:ext cx="3204686" cy="2933070"/>
            <a:chOff x="6365893" y="1992529"/>
            <a:chExt cx="3233597" cy="2452288"/>
          </a:xfrm>
        </p:grpSpPr>
        <p:sp>
          <p:nvSpPr>
            <p:cNvPr id="12" name="矩形 11"/>
            <p:cNvSpPr/>
            <p:nvPr/>
          </p:nvSpPr>
          <p:spPr>
            <a:xfrm>
              <a:off x="6365893" y="1992529"/>
              <a:ext cx="3077420" cy="38491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成功商业化（启发性原则）</a:t>
              </a:r>
              <a:endParaRPr lang="zh-CN" altLang="en-US" sz="2000" b="1" dirty="0">
                <a:solidFill>
                  <a:schemeClr val="tx1">
                    <a:lumMod val="75000"/>
                    <a:lumOff val="25000"/>
                  </a:schemeClr>
                </a:solidFill>
              </a:endParaRPr>
            </a:p>
          </p:txBody>
        </p:sp>
        <p:sp>
          <p:nvSpPr>
            <p:cNvPr id="13" name="文本框 12"/>
            <p:cNvSpPr txBox="1"/>
            <p:nvPr/>
          </p:nvSpPr>
          <p:spPr>
            <a:xfrm>
              <a:off x="6365893" y="2494245"/>
              <a:ext cx="3233597" cy="1950572"/>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本项目在云南已成功商业化，软件投资约十万元，并于</a:t>
              </a:r>
              <a:r>
                <a:rPr lang="en-US" altLang="zh-CN" sz="1600" dirty="0">
                  <a:solidFill>
                    <a:schemeClr val="tx1">
                      <a:lumMod val="50000"/>
                      <a:lumOff val="50000"/>
                    </a:schemeClr>
                  </a:solidFill>
                  <a:latin typeface="Century Gothic" panose="020B0502020202020204" pitchFamily="34" charset="0"/>
                  <a:ea typeface="+mj-ea"/>
                </a:rPr>
                <a:t>2018</a:t>
              </a:r>
              <a:r>
                <a:rPr lang="zh-CN" altLang="en-US" sz="1600" dirty="0">
                  <a:solidFill>
                    <a:schemeClr val="tx1">
                      <a:lumMod val="50000"/>
                      <a:lumOff val="50000"/>
                    </a:schemeClr>
                  </a:solidFill>
                  <a:latin typeface="Century Gothic" panose="020B0502020202020204" pitchFamily="34" charset="0"/>
                  <a:ea typeface="+mj-ea"/>
                </a:rPr>
                <a:t>年</a:t>
              </a:r>
              <a:r>
                <a:rPr lang="en-US" altLang="zh-CN" sz="1600" dirty="0">
                  <a:solidFill>
                    <a:schemeClr val="tx1">
                      <a:lumMod val="50000"/>
                      <a:lumOff val="50000"/>
                    </a:schemeClr>
                  </a:solidFill>
                  <a:latin typeface="Century Gothic" panose="020B0502020202020204" pitchFamily="34" charset="0"/>
                  <a:ea typeface="+mj-ea"/>
                </a:rPr>
                <a:t>7</a:t>
              </a:r>
              <a:r>
                <a:rPr lang="zh-CN" altLang="en-US" sz="1600" dirty="0">
                  <a:solidFill>
                    <a:schemeClr val="tx1">
                      <a:lumMod val="50000"/>
                      <a:lumOff val="50000"/>
                    </a:schemeClr>
                  </a:solidFill>
                  <a:latin typeface="Century Gothic" panose="020B0502020202020204" pitchFamily="34" charset="0"/>
                  <a:ea typeface="+mj-ea"/>
                </a:rPr>
                <a:t>月开始运营盈利。</a:t>
              </a: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因此，本案例的价值不仅在于成功的程序架构和代码设计，更在于其拥有完整的商业流程，契合于现代社会的商业服务需求。</a:t>
              </a:r>
              <a:endParaRPr lang="zh-CN" altLang="en-US" sz="1600" dirty="0">
                <a:solidFill>
                  <a:schemeClr val="tx1">
                    <a:lumMod val="50000"/>
                    <a:lumOff val="50000"/>
                  </a:schemeClr>
                </a:solidFill>
                <a:latin typeface="Century Gothic" panose="020B0502020202020204" pitchFamily="34" charset="0"/>
                <a:ea typeface="+mj-ea"/>
              </a:endParaRPr>
            </a:p>
          </p:txBody>
        </p:sp>
      </p:grpSp>
      <p:sp>
        <p:nvSpPr>
          <p:cNvPr id="14" name="任意多边形: 形状 1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5" name="任意多边形: 形状 1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6" name="文本框 1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17" name="组合 16"/>
          <p:cNvGrpSpPr/>
          <p:nvPr/>
        </p:nvGrpSpPr>
        <p:grpSpPr>
          <a:xfrm>
            <a:off x="1104967" y="1135908"/>
            <a:ext cx="3195571" cy="625554"/>
            <a:chOff x="7318011" y="1456480"/>
            <a:chExt cx="4260761" cy="834072"/>
          </a:xfrm>
        </p:grpSpPr>
        <p:sp>
          <p:nvSpPr>
            <p:cNvPr id="18" name="文本框 17"/>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案例特点</a:t>
              </a:r>
              <a:endParaRPr lang="zh-CN" altLang="en-US" sz="2400" b="1" dirty="0">
                <a:solidFill>
                  <a:schemeClr val="tx1">
                    <a:lumMod val="85000"/>
                    <a:lumOff val="15000"/>
                  </a:schemeClr>
                </a:solidFill>
              </a:endParaRPr>
            </a:p>
          </p:txBody>
        </p:sp>
        <p:sp>
          <p:nvSpPr>
            <p:cNvPr id="19" name="文本框 18"/>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0" name="图片 19" descr="校徽"/>
          <p:cNvPicPr>
            <a:picLocks noChangeAspect="1"/>
          </p:cNvPicPr>
          <p:nvPr/>
        </p:nvPicPr>
        <p:blipFill>
          <a:blip r:embed="rId1"/>
          <a:stretch>
            <a:fillRect/>
          </a:stretch>
        </p:blipFill>
        <p:spPr>
          <a:xfrm>
            <a:off x="7878604" y="1009782"/>
            <a:ext cx="1004411" cy="1003935"/>
          </a:xfrm>
          <a:prstGeom prst="rect">
            <a:avLst/>
          </a:prstGeom>
        </p:spPr>
      </p:pic>
      <p:grpSp>
        <p:nvGrpSpPr>
          <p:cNvPr id="21" name="组合 20"/>
          <p:cNvGrpSpPr/>
          <p:nvPr/>
        </p:nvGrpSpPr>
        <p:grpSpPr>
          <a:xfrm>
            <a:off x="480060" y="1838960"/>
            <a:ext cx="4445000" cy="4344012"/>
            <a:chOff x="6365893" y="1960674"/>
            <a:chExt cx="3847735" cy="3899063"/>
          </a:xfrm>
        </p:grpSpPr>
        <p:sp>
          <p:nvSpPr>
            <p:cNvPr id="22" name="矩形 21"/>
            <p:cNvSpPr/>
            <p:nvPr/>
          </p:nvSpPr>
          <p:spPr>
            <a:xfrm>
              <a:off x="6365893" y="1960674"/>
              <a:ext cx="3714713" cy="413220"/>
            </a:xfrm>
            <a:prstGeom prst="rect">
              <a:avLst/>
            </a:prstGeom>
          </p:spPr>
          <p:txBody>
            <a:bodyPr wrap="square">
              <a:spAutoFit/>
              <a:scene3d>
                <a:camera prst="orthographicFront"/>
                <a:lightRig rig="threePt" dir="t"/>
              </a:scene3d>
              <a:sp3d contourW="12700"/>
            </a:bodyPr>
            <a:p>
              <a:pPr algn="just">
                <a:lnSpc>
                  <a:spcPct val="120000"/>
                </a:lnSpc>
              </a:pPr>
              <a:r>
                <a:rPr lang="zh-CN" altLang="en-US" sz="2000" b="1" dirty="0">
                  <a:solidFill>
                    <a:schemeClr val="tx1">
                      <a:lumMod val="75000"/>
                      <a:lumOff val="25000"/>
                    </a:schemeClr>
                  </a:solidFill>
                </a:rPr>
                <a:t>践行</a:t>
              </a:r>
              <a:r>
                <a:rPr lang="en-US" altLang="zh-CN" sz="2000" b="1" dirty="0">
                  <a:solidFill>
                    <a:schemeClr val="tx1">
                      <a:lumMod val="75000"/>
                      <a:lumOff val="25000"/>
                    </a:schemeClr>
                  </a:solidFill>
                </a:rPr>
                <a:t>“SE-CDIO</a:t>
              </a:r>
              <a:r>
                <a:rPr lang="zh-CN" altLang="en-US" sz="2000" b="1" dirty="0">
                  <a:solidFill>
                    <a:schemeClr val="tx1">
                      <a:lumMod val="75000"/>
                      <a:lumOff val="25000"/>
                    </a:schemeClr>
                  </a:solidFill>
                </a:rPr>
                <a:t>人才教育模式</a:t>
              </a:r>
              <a:r>
                <a:rPr lang="en-US" altLang="zh-CN" sz="2000" b="1" dirty="0">
                  <a:solidFill>
                    <a:schemeClr val="tx1">
                      <a:lumMod val="75000"/>
                      <a:lumOff val="25000"/>
                    </a:schemeClr>
                  </a:solidFill>
                </a:rPr>
                <a:t>”</a:t>
              </a:r>
              <a:endParaRPr lang="en-US" altLang="zh-CN" sz="2000" b="1" dirty="0">
                <a:solidFill>
                  <a:schemeClr val="tx1">
                    <a:lumMod val="75000"/>
                    <a:lumOff val="25000"/>
                  </a:schemeClr>
                </a:solidFill>
              </a:endParaRPr>
            </a:p>
          </p:txBody>
        </p:sp>
        <p:sp>
          <p:nvSpPr>
            <p:cNvPr id="23" name="文本框 22"/>
            <p:cNvSpPr txBox="1"/>
            <p:nvPr/>
          </p:nvSpPr>
          <p:spPr>
            <a:xfrm>
              <a:off x="6365893" y="2508383"/>
              <a:ext cx="3847735" cy="3351354"/>
            </a:xfrm>
            <a:prstGeom prst="rect">
              <a:avLst/>
            </a:prstGeom>
            <a:noFill/>
          </p:spPr>
          <p:txBody>
            <a:bodyPr wrap="square" rtlCol="0">
              <a:spAutoFit/>
              <a:scene3d>
                <a:camera prst="orthographicFront"/>
                <a:lightRig rig="threePt" dir="t"/>
              </a:scene3d>
              <a:sp3d contourW="12700"/>
            </a:bodyPr>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“SE-CDIO人才教育模式”是由</a:t>
              </a:r>
              <a:r>
                <a:rPr lang="zh-CN" altLang="en-US" sz="1600" dirty="0">
                  <a:solidFill>
                    <a:schemeClr val="tx1"/>
                  </a:solidFill>
                  <a:latin typeface="Century Gothic" panose="020B0502020202020204" pitchFamily="34" charset="0"/>
                  <a:ea typeface="+mj-ea"/>
                </a:rPr>
                <a:t>云南大学李彤教授</a:t>
              </a:r>
              <a:r>
                <a:rPr lang="zh-CN" altLang="en-US" sz="1600" dirty="0">
                  <a:solidFill>
                    <a:schemeClr val="tx1">
                      <a:lumMod val="50000"/>
                      <a:lumOff val="50000"/>
                    </a:schemeClr>
                  </a:solidFill>
                  <a:latin typeface="Century Gothic" panose="020B0502020202020204" pitchFamily="34" charset="0"/>
                  <a:ea typeface="+mj-ea"/>
                </a:rPr>
                <a:t>提出，并于2007年开始在云南大学软件学院践行。</a:t>
              </a: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它是将CDIO的普遍原理，结合中国的具体国情和软件工程人才培养的特点，与软件生命周期紧密结合，由此提出的全新软件工程教育模式。</a:t>
              </a: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SE-CDIO实现了CDIO和软件生命周期的有机结合，其中，SE是软件工程的英文缩写，C是软件需求，D是软件设计，I是软件实现与测试，O是软件运用+产业化+市场营销，让学生经历理论→技术→生产→应用的全过程。</a:t>
              </a:r>
              <a:endParaRPr lang="zh-CN" altLang="en-US" sz="1600" dirty="0">
                <a:solidFill>
                  <a:schemeClr val="tx1">
                    <a:lumMod val="50000"/>
                    <a:lumOff val="50000"/>
                  </a:schemeClr>
                </a:solidFill>
                <a:latin typeface="Century Gothic" panose="020B0502020202020204" pitchFamily="34" charset="0"/>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35694" y="2013717"/>
            <a:ext cx="4053205" cy="1435101"/>
            <a:chOff x="6312049" y="1960674"/>
            <a:chExt cx="3776638" cy="1200162"/>
          </a:xfrm>
        </p:grpSpPr>
        <p:sp>
          <p:nvSpPr>
            <p:cNvPr id="6" name="矩形 5"/>
            <p:cNvSpPr/>
            <p:nvPr/>
          </p:nvSpPr>
          <p:spPr>
            <a:xfrm>
              <a:off x="6312049" y="1960674"/>
              <a:ext cx="3776638" cy="38500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完整的软件生命周期（完整性原则）</a:t>
              </a:r>
              <a:endParaRPr lang="zh-CN" altLang="en-US" sz="2000" b="1" dirty="0">
                <a:solidFill>
                  <a:schemeClr val="tx1">
                    <a:lumMod val="75000"/>
                    <a:lumOff val="25000"/>
                  </a:schemeClr>
                </a:solidFill>
              </a:endParaRPr>
            </a:p>
          </p:txBody>
        </p:sp>
        <p:sp>
          <p:nvSpPr>
            <p:cNvPr id="7" name="文本框 6"/>
            <p:cNvSpPr txBox="1"/>
            <p:nvPr/>
          </p:nvSpPr>
          <p:spPr>
            <a:xfrm>
              <a:off x="6365891" y="2381793"/>
              <a:ext cx="3388502" cy="77904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本案例涵盖软件生存周期的五个阶段：</a:t>
              </a:r>
              <a:endParaRPr lang="zh-CN" altLang="en-US" sz="1600" dirty="0">
                <a:solidFill>
                  <a:schemeClr val="tx1">
                    <a:lumMod val="50000"/>
                    <a:lumOff val="50000"/>
                  </a:schemeClr>
                </a:solidFill>
                <a:latin typeface="Century Gothic" panose="020B0502020202020204" pitchFamily="34" charset="0"/>
                <a:ea typeface="+mj-ea"/>
              </a:endParaRPr>
            </a:p>
            <a:p>
              <a:pPr algn="just">
                <a:lnSpc>
                  <a:spcPct val="114000"/>
                </a:lnSpc>
              </a:pPr>
              <a:r>
                <a:rPr lang="zh-CN" altLang="en-US" sz="1600" dirty="0">
                  <a:solidFill>
                    <a:schemeClr val="tx1">
                      <a:lumMod val="50000"/>
                      <a:lumOff val="50000"/>
                    </a:schemeClr>
                  </a:solidFill>
                  <a:latin typeface="Century Gothic" panose="020B0502020202020204" pitchFamily="34" charset="0"/>
                  <a:ea typeface="+mj-ea"/>
                </a:rPr>
                <a:t>需求、设计、实现（编码）、测试和维护。</a:t>
              </a:r>
              <a:endParaRPr lang="zh-CN" altLang="en-US" sz="1600" dirty="0">
                <a:solidFill>
                  <a:schemeClr val="tx1">
                    <a:lumMod val="50000"/>
                    <a:lumOff val="50000"/>
                  </a:schemeClr>
                </a:solidFill>
                <a:latin typeface="Century Gothic" panose="020B0502020202020204" pitchFamily="34" charset="0"/>
                <a:ea typeface="+mj-ea"/>
              </a:endParaRPr>
            </a:p>
          </p:txBody>
        </p:sp>
      </p:grpSp>
      <p:grpSp>
        <p:nvGrpSpPr>
          <p:cNvPr id="8" name="组合 7"/>
          <p:cNvGrpSpPr/>
          <p:nvPr/>
        </p:nvGrpSpPr>
        <p:grpSpPr>
          <a:xfrm>
            <a:off x="548640" y="1971807"/>
            <a:ext cx="4070509" cy="3822853"/>
            <a:chOff x="6365893" y="1960674"/>
            <a:chExt cx="3165840" cy="3197373"/>
          </a:xfrm>
        </p:grpSpPr>
        <p:sp>
          <p:nvSpPr>
            <p:cNvPr id="9" name="矩形 8"/>
            <p:cNvSpPr/>
            <p:nvPr/>
          </p:nvSpPr>
          <p:spPr>
            <a:xfrm>
              <a:off x="6365893" y="1960674"/>
              <a:ext cx="3165716" cy="69415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真实的应用场景（</a:t>
              </a:r>
              <a:r>
                <a:rPr lang="zh-CN" altLang="en-US" sz="2000" b="1" dirty="0">
                  <a:solidFill>
                    <a:schemeClr val="tx1">
                      <a:lumMod val="75000"/>
                      <a:lumOff val="25000"/>
                    </a:schemeClr>
                  </a:solidFill>
                  <a:sym typeface="+mn-ea"/>
                </a:rPr>
                <a:t>真实性原则）</a:t>
              </a:r>
              <a:endParaRPr lang="zh-CN" altLang="en-US" sz="2000" b="1" dirty="0">
                <a:solidFill>
                  <a:schemeClr val="tx1">
                    <a:lumMod val="75000"/>
                    <a:lumOff val="25000"/>
                  </a:schemeClr>
                </a:solidFill>
              </a:endParaRPr>
            </a:p>
            <a:p>
              <a:pPr algn="just">
                <a:lnSpc>
                  <a:spcPct val="120000"/>
                </a:lnSpc>
              </a:pPr>
              <a:endParaRPr lang="zh-CN" altLang="en-US" sz="2000" b="1" dirty="0">
                <a:solidFill>
                  <a:schemeClr val="tx1">
                    <a:lumMod val="75000"/>
                    <a:lumOff val="25000"/>
                  </a:schemeClr>
                </a:solidFill>
              </a:endParaRPr>
            </a:p>
          </p:txBody>
        </p:sp>
        <p:sp>
          <p:nvSpPr>
            <p:cNvPr id="10" name="文本框 9"/>
            <p:cNvSpPr txBox="1"/>
            <p:nvPr/>
          </p:nvSpPr>
          <p:spPr>
            <a:xfrm>
              <a:off x="6365893" y="2368158"/>
              <a:ext cx="3165840" cy="2789889"/>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rPr>
                <a:t>从真实的应用环境的角度考虑</a:t>
              </a:r>
              <a:r>
                <a:rPr lang="zh-CN" altLang="en-US" sz="1600" dirty="0">
                  <a:solidFill>
                    <a:schemeClr val="tx1">
                      <a:lumMod val="50000"/>
                      <a:lumOff val="50000"/>
                    </a:schemeClr>
                  </a:solidFill>
                  <a:latin typeface="Century Gothic" panose="020B0502020202020204" pitchFamily="34" charset="0"/>
                  <a:ea typeface="+mj-ea"/>
                  <a:sym typeface="+mn-ea"/>
                </a:rPr>
                <a:t>：</a:t>
              </a:r>
              <a:endParaRPr lang="zh-CN" altLang="en-US" sz="16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1</a:t>
              </a: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密码锁和人脸识别</a:t>
              </a:r>
              <a:r>
                <a:rPr lang="zh-CN" altLang="en-US" sz="1600" dirty="0">
                  <a:solidFill>
                    <a:schemeClr val="tx1">
                      <a:lumMod val="50000"/>
                      <a:lumOff val="50000"/>
                    </a:schemeClr>
                  </a:solidFill>
                  <a:latin typeface="Century Gothic" panose="020B0502020202020204" pitchFamily="34" charset="0"/>
                  <a:ea typeface="+mj-ea"/>
                  <a:sym typeface="+mn-ea"/>
                </a:rPr>
                <a:t>的使用</a:t>
              </a:r>
              <a:endParaRPr lang="en-US" altLang="zh-CN" sz="16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2</a:t>
              </a: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如何满足政府对酒店的监管政策</a:t>
              </a:r>
              <a:endParaRPr lang="en-US" altLang="zh-CN" sz="16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3</a:t>
              </a: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如何优化用户体验提高用户黏着度</a:t>
              </a:r>
              <a:endParaRPr lang="en-US" altLang="zh-CN" sz="1600" dirty="0">
                <a:solidFill>
                  <a:schemeClr val="tx1">
                    <a:lumMod val="50000"/>
                    <a:lumOff val="50000"/>
                  </a:schemeClr>
                </a:solidFill>
                <a:latin typeface="Century Gothic" panose="020B0502020202020204" pitchFamily="34" charset="0"/>
                <a:ea typeface="+mj-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4</a:t>
              </a: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如何提高系统性能以应对程序的并发访问</a:t>
              </a:r>
              <a:endParaRPr lang="en-US" altLang="zh-CN" sz="1600" dirty="0">
                <a:solidFill>
                  <a:schemeClr val="tx1">
                    <a:lumMod val="50000"/>
                    <a:lumOff val="50000"/>
                  </a:schemeClr>
                </a:solidFill>
                <a:latin typeface="Century Gothic" panose="020B0502020202020204" pitchFamily="34" charset="0"/>
                <a:ea typeface="+mj-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5</a:t>
              </a:r>
              <a:r>
                <a:rPr lang="zh-CN" altLang="en-US" sz="1600" dirty="0">
                  <a:solidFill>
                    <a:schemeClr val="tx1">
                      <a:lumMod val="50000"/>
                      <a:lumOff val="50000"/>
                    </a:schemeClr>
                  </a:solidFill>
                  <a:latin typeface="Century Gothic" panose="020B0502020202020204" pitchFamily="34" charset="0"/>
                  <a:ea typeface="+mj-ea"/>
                  <a:sym typeface="+mn-ea"/>
                </a:rPr>
                <a:t>）</a:t>
              </a:r>
              <a:r>
                <a:rPr lang="en-US" altLang="zh-CN" sz="1600" dirty="0">
                  <a:solidFill>
                    <a:schemeClr val="tx1">
                      <a:lumMod val="50000"/>
                      <a:lumOff val="50000"/>
                    </a:schemeClr>
                  </a:solidFill>
                  <a:latin typeface="Century Gothic" panose="020B0502020202020204" pitchFamily="34" charset="0"/>
                  <a:ea typeface="+mj-ea"/>
                  <a:sym typeface="+mn-ea"/>
                </a:rPr>
                <a:t>软件系统与硬件系统（房门、摄像头等）的松耦合问题</a:t>
              </a:r>
              <a:endParaRPr lang="en-US" altLang="zh-CN" sz="16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altLang="en-US" sz="1600" dirty="0">
                  <a:solidFill>
                    <a:schemeClr val="tx1">
                      <a:lumMod val="50000"/>
                      <a:lumOff val="50000"/>
                    </a:schemeClr>
                  </a:solidFill>
                  <a:latin typeface="Century Gothic" panose="020B0502020202020204" pitchFamily="34" charset="0"/>
                  <a:ea typeface="+mj-ea"/>
                </a:rPr>
                <a:t>（</a:t>
              </a:r>
              <a:r>
                <a:rPr lang="en-US" altLang="zh-CN" sz="1600" dirty="0">
                  <a:solidFill>
                    <a:schemeClr val="tx1">
                      <a:lumMod val="50000"/>
                      <a:lumOff val="50000"/>
                    </a:schemeClr>
                  </a:solidFill>
                  <a:latin typeface="Century Gothic" panose="020B0502020202020204" pitchFamily="34" charset="0"/>
                  <a:ea typeface="+mj-ea"/>
                </a:rPr>
                <a:t>6</a:t>
              </a:r>
              <a:r>
                <a:rPr lang="zh-CN" altLang="en-US" sz="1600" dirty="0">
                  <a:solidFill>
                    <a:schemeClr val="tx1">
                      <a:lumMod val="50000"/>
                      <a:lumOff val="50000"/>
                    </a:schemeClr>
                  </a:solidFill>
                  <a:latin typeface="Century Gothic" panose="020B0502020202020204" pitchFamily="34" charset="0"/>
                  <a:ea typeface="+mj-ea"/>
                </a:rPr>
                <a:t>）</a:t>
              </a:r>
              <a:r>
                <a:rPr lang="en-US" altLang="zh-CN" sz="1600" dirty="0">
                  <a:solidFill>
                    <a:schemeClr val="tx1">
                      <a:lumMod val="50000"/>
                      <a:lumOff val="50000"/>
                    </a:schemeClr>
                  </a:solidFill>
                  <a:latin typeface="Century Gothic" panose="020B0502020202020204" pitchFamily="34" charset="0"/>
                  <a:ea typeface="+mj-ea"/>
                </a:rPr>
                <a:t>考虑用户界面的设计原则。根据用户群体审美以及本系统特性，进行软件界面的整体风格设计。</a:t>
              </a:r>
              <a:endParaRPr lang="en-US" altLang="zh-CN" sz="1600" dirty="0">
                <a:solidFill>
                  <a:schemeClr val="tx1">
                    <a:lumMod val="50000"/>
                    <a:lumOff val="50000"/>
                  </a:schemeClr>
                </a:solidFill>
                <a:latin typeface="Century Gothic" panose="020B0502020202020204" pitchFamily="34" charset="0"/>
                <a:ea typeface="+mj-ea"/>
              </a:endParaRPr>
            </a:p>
          </p:txBody>
        </p:sp>
      </p:grpSp>
      <p:sp>
        <p:nvSpPr>
          <p:cNvPr id="14" name="任意多边形: 形状 1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5" name="任意多边形: 形状 1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6" name="文本框 1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17" name="组合 16"/>
          <p:cNvGrpSpPr/>
          <p:nvPr/>
        </p:nvGrpSpPr>
        <p:grpSpPr>
          <a:xfrm>
            <a:off x="1104967" y="1135908"/>
            <a:ext cx="3195571" cy="625554"/>
            <a:chOff x="7318011" y="1456480"/>
            <a:chExt cx="4260761" cy="834072"/>
          </a:xfrm>
        </p:grpSpPr>
        <p:sp>
          <p:nvSpPr>
            <p:cNvPr id="18" name="文本框 17"/>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案例特点</a:t>
              </a:r>
              <a:endParaRPr lang="zh-CN" altLang="en-US" sz="2400" b="1" dirty="0">
                <a:solidFill>
                  <a:schemeClr val="tx1">
                    <a:lumMod val="85000"/>
                    <a:lumOff val="15000"/>
                  </a:schemeClr>
                </a:solidFill>
              </a:endParaRPr>
            </a:p>
          </p:txBody>
        </p:sp>
        <p:sp>
          <p:nvSpPr>
            <p:cNvPr id="19" name="文本框 18"/>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0" name="图片 19" descr="校徽"/>
          <p:cNvPicPr>
            <a:picLocks noChangeAspect="1"/>
          </p:cNvPicPr>
          <p:nvPr/>
        </p:nvPicPr>
        <p:blipFill>
          <a:blip r:embed="rId1"/>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635"/>
            <a:ext cx="9144000" cy="328612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3560933" y="1801642"/>
            <a:ext cx="2022134" cy="2932416"/>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3648075" y="3413490"/>
            <a:ext cx="1847850" cy="119888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tx1">
                    <a:lumMod val="75000"/>
                    <a:lumOff val="25000"/>
                  </a:schemeClr>
                </a:solidFill>
              </a:rPr>
              <a:t>教学</a:t>
            </a:r>
            <a:endParaRPr lang="zh-CN" altLang="en-US" sz="3600" b="1" dirty="0">
              <a:solidFill>
                <a:schemeClr val="tx1">
                  <a:lumMod val="75000"/>
                  <a:lumOff val="25000"/>
                </a:schemeClr>
              </a:solidFill>
            </a:endParaRPr>
          </a:p>
          <a:p>
            <a:pPr algn="ctr"/>
            <a:r>
              <a:rPr lang="zh-CN" altLang="en-US" sz="3600" b="1" dirty="0">
                <a:solidFill>
                  <a:schemeClr val="tx1">
                    <a:lumMod val="75000"/>
                    <a:lumOff val="25000"/>
                  </a:schemeClr>
                </a:solidFill>
              </a:rPr>
              <a:t>示例</a:t>
            </a:r>
            <a:endParaRPr lang="zh-CN" altLang="en-US" sz="3600" b="1" dirty="0">
              <a:solidFill>
                <a:schemeClr val="tx1">
                  <a:lumMod val="75000"/>
                  <a:lumOff val="25000"/>
                </a:schemeClr>
              </a:solidFill>
            </a:endParaRPr>
          </a:p>
        </p:txBody>
      </p:sp>
      <p:sp>
        <p:nvSpPr>
          <p:cNvPr id="6" name="文本框 5"/>
          <p:cNvSpPr txBox="1"/>
          <p:nvPr/>
        </p:nvSpPr>
        <p:spPr>
          <a:xfrm>
            <a:off x="3648075" y="1969313"/>
            <a:ext cx="1847850" cy="1198880"/>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chemeClr val="bg1"/>
                </a:solidFill>
                <a:latin typeface="Century Gothic" panose="020B0502020202020204" pitchFamily="34" charset="0"/>
              </a:rPr>
              <a:t>02</a:t>
            </a:r>
            <a:endParaRPr lang="zh-CN" altLang="en-US" sz="7200" dirty="0">
              <a:solidFill>
                <a:schemeClr val="bg1"/>
              </a:solidFill>
              <a:latin typeface="Century Gothic" panose="020B0502020202020204" pitchFamily="34" charset="0"/>
            </a:endParaRPr>
          </a:p>
        </p:txBody>
      </p:sp>
      <p:pic>
        <p:nvPicPr>
          <p:cNvPr id="7" name="图片 6"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76563" y="2055627"/>
            <a:ext cx="2801778" cy="1908492"/>
            <a:chOff x="5082573" y="2168494"/>
            <a:chExt cx="3325440" cy="1982616"/>
          </a:xfrm>
        </p:grpSpPr>
        <p:sp>
          <p:nvSpPr>
            <p:cNvPr id="3" name="矩形 2"/>
            <p:cNvSpPr/>
            <p:nvPr/>
          </p:nvSpPr>
          <p:spPr>
            <a:xfrm>
              <a:off x="5082573" y="2168494"/>
              <a:ext cx="3112336" cy="459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5177133" y="2218702"/>
              <a:ext cx="3230880" cy="382604"/>
            </a:xfrm>
            <a:prstGeom prst="rect">
              <a:avLst/>
            </a:prstGeom>
            <a:noFill/>
          </p:spPr>
          <p:txBody>
            <a:bodyPr wrap="square" rtlCol="0">
              <a:spAutoFit/>
              <a:scene3d>
                <a:camera prst="orthographicFront"/>
                <a:lightRig rig="threePt" dir="t"/>
              </a:scene3d>
              <a:sp3d contourW="12700"/>
            </a:bodyPr>
            <a:lstStyle/>
            <a:p>
              <a:pPr algn="l"/>
              <a:r>
                <a:rPr lang="zh-CN" altLang="en-US" b="1" dirty="0">
                  <a:solidFill>
                    <a:schemeClr val="bg1"/>
                  </a:solidFill>
                  <a:latin typeface="Century Gothic" panose="020B0502020202020204" pitchFamily="34" charset="0"/>
                </a:rPr>
                <a:t>传统酒店行业短板凸显</a:t>
              </a:r>
              <a:endParaRPr lang="zh-CN" altLang="en-US" b="1" dirty="0">
                <a:solidFill>
                  <a:schemeClr val="bg1"/>
                </a:solidFill>
                <a:latin typeface="Century Gothic" panose="020B0502020202020204" pitchFamily="34" charset="0"/>
              </a:endParaRPr>
            </a:p>
          </p:txBody>
        </p:sp>
        <p:sp>
          <p:nvSpPr>
            <p:cNvPr id="6" name="文本框 5"/>
            <p:cNvSpPr txBox="1"/>
            <p:nvPr/>
          </p:nvSpPr>
          <p:spPr>
            <a:xfrm>
              <a:off x="5226150" y="2713705"/>
              <a:ext cx="2825183" cy="1437405"/>
            </a:xfrm>
            <a:prstGeom prst="rect">
              <a:avLst/>
            </a:prstGeom>
            <a:noFill/>
          </p:spPr>
          <p:txBody>
            <a:bodyPr wrap="square" rtlCol="0">
              <a:spAutoFit/>
              <a:scene3d>
                <a:camera prst="orthographicFront"/>
                <a:lightRig rig="threePt" dir="t"/>
              </a:scene3d>
              <a:sp3d contourW="12700"/>
            </a:bodyPr>
            <a:lstStyle/>
            <a:p>
              <a:pPr algn="just"/>
              <a:r>
                <a:rPr lang="zh-CN" altLang="en-US" sz="1200" dirty="0">
                  <a:solidFill>
                    <a:schemeClr val="bg1">
                      <a:lumMod val="50000"/>
                    </a:schemeClr>
                  </a:solidFill>
                  <a:latin typeface="Century Gothic" panose="020B0502020202020204" pitchFamily="34" charset="0"/>
                </a:rPr>
                <a:t>本项目在需求阶段采用了问卷调查的方式，根据调查结果，大部分人认为传统酒店</a:t>
              </a:r>
              <a:r>
                <a:rPr lang="en-US" altLang="zh-CN" sz="1200" dirty="0">
                  <a:solidFill>
                    <a:schemeClr val="bg1">
                      <a:lumMod val="50000"/>
                    </a:schemeClr>
                  </a:solidFill>
                  <a:latin typeface="Century Gothic" panose="020B0502020202020204" pitchFamily="34" charset="0"/>
                </a:rPr>
                <a:t>入住手续繁琐，反复登记身份信息，容易造成信息泄露，重复缴纳押金，入住形式不够灵活，酒店房间集中，服务流程不够智能</a:t>
              </a:r>
              <a:r>
                <a:rPr lang="zh-CN" altLang="en-US" sz="1200" dirty="0">
                  <a:solidFill>
                    <a:schemeClr val="bg1">
                      <a:lumMod val="50000"/>
                    </a:schemeClr>
                  </a:solidFill>
                  <a:latin typeface="Century Gothic" panose="020B0502020202020204" pitchFamily="34" charset="0"/>
                </a:rPr>
                <a:t>。</a:t>
              </a:r>
              <a:endParaRPr lang="zh-CN" altLang="en-US" sz="1200" dirty="0">
                <a:solidFill>
                  <a:schemeClr val="bg1">
                    <a:lumMod val="50000"/>
                  </a:schemeClr>
                </a:solidFill>
                <a:latin typeface="Century Gothic" panose="020B0502020202020204" pitchFamily="34" charset="0"/>
              </a:endParaRPr>
            </a:p>
          </p:txBody>
        </p:sp>
      </p:grpSp>
      <p:grpSp>
        <p:nvGrpSpPr>
          <p:cNvPr id="8" name="组合 7"/>
          <p:cNvGrpSpPr/>
          <p:nvPr/>
        </p:nvGrpSpPr>
        <p:grpSpPr>
          <a:xfrm>
            <a:off x="5889308" y="2055627"/>
            <a:ext cx="2552701" cy="1390613"/>
            <a:chOff x="5082573" y="2168494"/>
            <a:chExt cx="3029893" cy="1444623"/>
          </a:xfrm>
        </p:grpSpPr>
        <p:sp>
          <p:nvSpPr>
            <p:cNvPr id="9" name="矩形 8"/>
            <p:cNvSpPr/>
            <p:nvPr/>
          </p:nvSpPr>
          <p:spPr>
            <a:xfrm>
              <a:off x="5082573" y="2168494"/>
              <a:ext cx="3029327" cy="459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234068" y="2218958"/>
              <a:ext cx="2878398" cy="382604"/>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Century Gothic" panose="020B0502020202020204" pitchFamily="34" charset="0"/>
                </a:rPr>
                <a:t>‘共享’经济兴起</a:t>
              </a:r>
              <a:endParaRPr lang="zh-CN" altLang="en-US" b="1" dirty="0">
                <a:solidFill>
                  <a:schemeClr val="bg1"/>
                </a:solidFill>
                <a:latin typeface="Century Gothic" panose="020B0502020202020204" pitchFamily="34" charset="0"/>
              </a:endParaRPr>
            </a:p>
          </p:txBody>
        </p:sp>
        <p:sp>
          <p:nvSpPr>
            <p:cNvPr id="11" name="文本框 10"/>
            <p:cNvSpPr txBox="1"/>
            <p:nvPr/>
          </p:nvSpPr>
          <p:spPr>
            <a:xfrm>
              <a:off x="5234224" y="2750938"/>
              <a:ext cx="2714719" cy="862179"/>
            </a:xfrm>
            <a:prstGeom prst="rect">
              <a:avLst/>
            </a:prstGeom>
            <a:noFill/>
          </p:spPr>
          <p:txBody>
            <a:bodyPr wrap="square" rtlCol="0">
              <a:spAutoFit/>
              <a:scene3d>
                <a:camera prst="orthographicFront"/>
                <a:lightRig rig="threePt" dir="t"/>
              </a:scene3d>
              <a:sp3d contourW="12700"/>
            </a:bodyPr>
            <a:lstStyle/>
            <a:p>
              <a:pPr algn="just"/>
              <a:r>
                <a:rPr lang="en-US" altLang="zh-CN" sz="1200" dirty="0">
                  <a:solidFill>
                    <a:schemeClr val="bg1">
                      <a:lumMod val="50000"/>
                    </a:schemeClr>
                  </a:solidFill>
                  <a:latin typeface="Century Gothic" panose="020B0502020202020204" pitchFamily="34" charset="0"/>
                </a:rPr>
                <a:t>借助社会化的平台或机构将资源与别人“共享”，进而谋求收益的经济现象。例如：共享汽车，共享单车等</a:t>
              </a:r>
              <a:r>
                <a:rPr lang="zh-CN" altLang="en-US" sz="1200" dirty="0">
                  <a:solidFill>
                    <a:schemeClr val="bg1">
                      <a:lumMod val="50000"/>
                    </a:schemeClr>
                  </a:solidFill>
                  <a:latin typeface="Century Gothic" panose="020B0502020202020204" pitchFamily="34" charset="0"/>
                </a:rPr>
                <a:t>。</a:t>
              </a:r>
              <a:endParaRPr lang="zh-CN" altLang="en-US" sz="1200" dirty="0">
                <a:solidFill>
                  <a:schemeClr val="bg1">
                    <a:lumMod val="50000"/>
                  </a:schemeClr>
                </a:solidFill>
                <a:latin typeface="Century Gothic" panose="020B0502020202020204" pitchFamily="34" charset="0"/>
              </a:endParaRPr>
            </a:p>
          </p:txBody>
        </p:sp>
      </p:grpSp>
      <p:grpSp>
        <p:nvGrpSpPr>
          <p:cNvPr id="14" name="组合 13"/>
          <p:cNvGrpSpPr/>
          <p:nvPr/>
        </p:nvGrpSpPr>
        <p:grpSpPr>
          <a:xfrm>
            <a:off x="2976563" y="4024445"/>
            <a:ext cx="3194209" cy="1804761"/>
            <a:chOff x="5082573" y="2168494"/>
            <a:chExt cx="3791322" cy="2045055"/>
          </a:xfrm>
        </p:grpSpPr>
        <p:sp>
          <p:nvSpPr>
            <p:cNvPr id="19" name="矩形 18"/>
            <p:cNvSpPr/>
            <p:nvPr/>
          </p:nvSpPr>
          <p:spPr>
            <a:xfrm>
              <a:off x="5082573" y="2168494"/>
              <a:ext cx="3118641" cy="436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p:cNvSpPr txBox="1"/>
            <p:nvPr/>
          </p:nvSpPr>
          <p:spPr>
            <a:xfrm>
              <a:off x="5234068" y="2196200"/>
              <a:ext cx="2546579" cy="417337"/>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Century Gothic" panose="020B0502020202020204" pitchFamily="34" charset="0"/>
                </a:rPr>
                <a:t>物联网广泛应用</a:t>
              </a:r>
              <a:endParaRPr lang="zh-CN" altLang="en-US" b="1" dirty="0">
                <a:solidFill>
                  <a:schemeClr val="bg1"/>
                </a:solidFill>
                <a:latin typeface="Century Gothic" panose="020B0502020202020204" pitchFamily="34" charset="0"/>
              </a:endParaRPr>
            </a:p>
          </p:txBody>
        </p:sp>
        <p:sp>
          <p:nvSpPr>
            <p:cNvPr id="21" name="文本框 20"/>
            <p:cNvSpPr txBox="1"/>
            <p:nvPr/>
          </p:nvSpPr>
          <p:spPr>
            <a:xfrm>
              <a:off x="5228006" y="2766770"/>
              <a:ext cx="2714719" cy="940448"/>
            </a:xfrm>
            <a:prstGeom prst="rect">
              <a:avLst/>
            </a:prstGeom>
            <a:noFill/>
          </p:spPr>
          <p:txBody>
            <a:bodyPr wrap="square" rtlCol="0">
              <a:spAutoFit/>
              <a:scene3d>
                <a:camera prst="orthographicFront"/>
                <a:lightRig rig="threePt" dir="t"/>
              </a:scene3d>
              <a:sp3d contourW="12700"/>
            </a:bodyPr>
            <a:lstStyle/>
            <a:p>
              <a:pPr algn="just"/>
              <a:r>
                <a:rPr lang="en-US" altLang="zh-CN" sz="1200" dirty="0">
                  <a:solidFill>
                    <a:schemeClr val="bg1">
                      <a:lumMod val="50000"/>
                    </a:schemeClr>
                  </a:solidFill>
                  <a:latin typeface="Century Gothic" panose="020B0502020202020204" pitchFamily="34" charset="0"/>
                </a:rPr>
                <a:t>通过物联网智能设备将从手机到房间的整个入住环节打通，使得整个服务流程全自动化，为用户提供最优质的服务</a:t>
              </a:r>
              <a:r>
                <a:rPr lang="zh-CN" altLang="en-US" sz="1200" dirty="0">
                  <a:solidFill>
                    <a:schemeClr val="bg1">
                      <a:lumMod val="50000"/>
                    </a:schemeClr>
                  </a:solidFill>
                  <a:latin typeface="Century Gothic" panose="020B0502020202020204" pitchFamily="34" charset="0"/>
                </a:rPr>
                <a:t>。</a:t>
              </a:r>
              <a:endParaRPr lang="zh-CN" altLang="en-US" sz="1200" dirty="0">
                <a:solidFill>
                  <a:schemeClr val="bg1">
                    <a:lumMod val="50000"/>
                  </a:schemeClr>
                </a:solidFill>
                <a:latin typeface="Century Gothic" panose="020B0502020202020204" pitchFamily="34" charset="0"/>
              </a:endParaRPr>
            </a:p>
          </p:txBody>
        </p:sp>
        <p:sp>
          <p:nvSpPr>
            <p:cNvPr id="13" name="文本框 12"/>
            <p:cNvSpPr txBox="1"/>
            <p:nvPr/>
          </p:nvSpPr>
          <p:spPr>
            <a:xfrm>
              <a:off x="7235153" y="3796212"/>
              <a:ext cx="1638742" cy="417337"/>
            </a:xfrm>
            <a:prstGeom prst="rect">
              <a:avLst/>
            </a:prstGeom>
            <a:noFill/>
          </p:spPr>
          <p:txBody>
            <a:bodyPr wrap="square" rtlCol="0">
              <a:spAutoFit/>
              <a:scene3d>
                <a:camera prst="orthographicFront"/>
                <a:lightRig rig="threePt" dir="t"/>
              </a:scene3d>
              <a:sp3d contourW="12700"/>
            </a:bodyPr>
            <a:p>
              <a:pPr algn="just"/>
              <a:r>
                <a:rPr lang="zh-CN" altLang="en-US" b="1" dirty="0">
                  <a:solidFill>
                    <a:schemeClr val="tx1">
                      <a:lumMod val="85000"/>
                      <a:lumOff val="15000"/>
                    </a:schemeClr>
                  </a:solidFill>
                </a:rPr>
                <a:t>时效性原则</a:t>
              </a:r>
              <a:endParaRPr lang="zh-CN" altLang="en-US" b="1" dirty="0">
                <a:solidFill>
                  <a:schemeClr val="tx1">
                    <a:lumMod val="85000"/>
                    <a:lumOff val="15000"/>
                  </a:schemeClr>
                </a:solidFill>
              </a:endParaRPr>
            </a:p>
          </p:txBody>
        </p:sp>
      </p:grpSp>
      <p:grpSp>
        <p:nvGrpSpPr>
          <p:cNvPr id="15" name="组合 14"/>
          <p:cNvGrpSpPr/>
          <p:nvPr/>
        </p:nvGrpSpPr>
        <p:grpSpPr>
          <a:xfrm>
            <a:off x="5889308" y="4024445"/>
            <a:ext cx="2707481" cy="1405853"/>
            <a:chOff x="5082573" y="2168494"/>
            <a:chExt cx="3213608" cy="1460455"/>
          </a:xfrm>
        </p:grpSpPr>
        <p:sp>
          <p:nvSpPr>
            <p:cNvPr id="16" name="矩形 15"/>
            <p:cNvSpPr/>
            <p:nvPr/>
          </p:nvSpPr>
          <p:spPr>
            <a:xfrm>
              <a:off x="5082573" y="2168494"/>
              <a:ext cx="3029327" cy="436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p:cNvSpPr txBox="1"/>
            <p:nvPr/>
          </p:nvSpPr>
          <p:spPr>
            <a:xfrm>
              <a:off x="5234068" y="2196200"/>
              <a:ext cx="3062113" cy="382605"/>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Century Gothic" panose="020B0502020202020204" pitchFamily="34" charset="0"/>
                </a:rPr>
                <a:t>基于微信平台的开发</a:t>
              </a:r>
              <a:endParaRPr lang="zh-CN" altLang="en-US" b="1" dirty="0">
                <a:solidFill>
                  <a:schemeClr val="bg1"/>
                </a:solidFill>
                <a:latin typeface="Century Gothic" panose="020B0502020202020204" pitchFamily="34" charset="0"/>
              </a:endParaRPr>
            </a:p>
          </p:txBody>
        </p:sp>
        <p:sp>
          <p:nvSpPr>
            <p:cNvPr id="18" name="文本框 17"/>
            <p:cNvSpPr txBox="1"/>
            <p:nvPr/>
          </p:nvSpPr>
          <p:spPr>
            <a:xfrm>
              <a:off x="5234224" y="2766770"/>
              <a:ext cx="2714719" cy="862179"/>
            </a:xfrm>
            <a:prstGeom prst="rect">
              <a:avLst/>
            </a:prstGeom>
            <a:noFill/>
          </p:spPr>
          <p:txBody>
            <a:bodyPr wrap="square" rtlCol="0">
              <a:spAutoFit/>
              <a:scene3d>
                <a:camera prst="orthographicFront"/>
                <a:lightRig rig="threePt" dir="t"/>
              </a:scene3d>
              <a:sp3d contourW="12700"/>
            </a:bodyPr>
            <a:lstStyle/>
            <a:p>
              <a:pPr algn="just"/>
              <a:r>
                <a:rPr lang="en-US" altLang="zh-CN" sz="1200" dirty="0">
                  <a:solidFill>
                    <a:schemeClr val="bg1">
                      <a:lumMod val="50000"/>
                    </a:schemeClr>
                  </a:solidFill>
                  <a:latin typeface="Century Gothic" panose="020B0502020202020204" pitchFamily="34" charset="0"/>
                </a:rPr>
                <a:t>将平台置于微信服务号内</a:t>
              </a:r>
              <a:r>
                <a:rPr lang="zh-CN" altLang="en-US" sz="1200" dirty="0">
                  <a:solidFill>
                    <a:schemeClr val="bg1">
                      <a:lumMod val="50000"/>
                    </a:schemeClr>
                  </a:solidFill>
                  <a:latin typeface="Century Gothic" panose="020B0502020202020204" pitchFamily="34" charset="0"/>
                </a:rPr>
                <a:t>，</a:t>
              </a:r>
              <a:r>
                <a:rPr lang="en-US" altLang="zh-CN" sz="1200" dirty="0">
                  <a:solidFill>
                    <a:schemeClr val="bg1">
                      <a:lumMod val="50000"/>
                    </a:schemeClr>
                  </a:solidFill>
                  <a:latin typeface="Century Gothic" panose="020B0502020202020204" pitchFamily="34" charset="0"/>
                </a:rPr>
                <a:t>提供便利的使用体验，利用微信已有的大量的用户基数进行推广</a:t>
              </a:r>
              <a:r>
                <a:rPr lang="zh-CN" altLang="en-US" sz="1200" dirty="0">
                  <a:solidFill>
                    <a:schemeClr val="bg1">
                      <a:lumMod val="50000"/>
                    </a:schemeClr>
                  </a:solidFill>
                  <a:latin typeface="Century Gothic" panose="020B0502020202020204" pitchFamily="34" charset="0"/>
                </a:rPr>
                <a:t>。</a:t>
              </a:r>
              <a:endParaRPr lang="zh-CN" altLang="en-US" sz="1200" dirty="0">
                <a:solidFill>
                  <a:schemeClr val="bg1">
                    <a:lumMod val="50000"/>
                  </a:schemeClr>
                </a:solidFill>
                <a:latin typeface="Century Gothic" panose="020B0502020202020204" pitchFamily="34" charset="0"/>
              </a:endParaRPr>
            </a:p>
          </p:txBody>
        </p:sp>
      </p:grpSp>
      <p:sp>
        <p:nvSpPr>
          <p:cNvPr id="22" name="任意多边形: 形状 21"/>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3" name="任意多边形: 形状 22"/>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4" name="文本框 23"/>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25" name="组合 24"/>
          <p:cNvGrpSpPr/>
          <p:nvPr/>
        </p:nvGrpSpPr>
        <p:grpSpPr>
          <a:xfrm>
            <a:off x="1104967" y="1135908"/>
            <a:ext cx="4670425" cy="625554"/>
            <a:chOff x="7318011" y="1456480"/>
            <a:chExt cx="6227233" cy="834072"/>
          </a:xfrm>
        </p:grpSpPr>
        <p:sp>
          <p:nvSpPr>
            <p:cNvPr id="26" name="文本框 25"/>
            <p:cNvSpPr txBox="1"/>
            <p:nvPr/>
          </p:nvSpPr>
          <p:spPr>
            <a:xfrm>
              <a:off x="7318011" y="1456480"/>
              <a:ext cx="6227233"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sym typeface="+mn-ea"/>
                </a:rPr>
                <a:t>构思（Conceive）——</a:t>
              </a:r>
              <a:r>
                <a:rPr lang="zh-CN" altLang="en-US" sz="2400" b="1" dirty="0">
                  <a:solidFill>
                    <a:schemeClr val="tx1">
                      <a:lumMod val="85000"/>
                      <a:lumOff val="15000"/>
                    </a:schemeClr>
                  </a:solidFill>
                </a:rPr>
                <a:t>需求分析 </a:t>
              </a:r>
              <a:endParaRPr lang="en-US" altLang="zh-CN" sz="2400" b="1" dirty="0">
                <a:solidFill>
                  <a:schemeClr val="tx1">
                    <a:lumMod val="85000"/>
                    <a:lumOff val="15000"/>
                  </a:schemeClr>
                </a:solidFill>
              </a:endParaRPr>
            </a:p>
          </p:txBody>
        </p:sp>
        <p:sp>
          <p:nvSpPr>
            <p:cNvPr id="27" name="文本框 26"/>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introduction</a:t>
              </a:r>
              <a:endParaRPr lang="en-US" altLang="zh-CN" sz="790" dirty="0">
                <a:solidFill>
                  <a:schemeClr val="bg1">
                    <a:lumMod val="65000"/>
                  </a:schemeClr>
                </a:solidFill>
                <a:latin typeface="Century Gothic" panose="020B0502020202020204" pitchFamily="34" charset="0"/>
                <a:ea typeface="+mj-ea"/>
              </a:endParaRPr>
            </a:p>
          </p:txBody>
        </p:sp>
      </p:grpSp>
      <p:pic>
        <p:nvPicPr>
          <p:cNvPr id="28" name="图片 27" descr="1"/>
          <p:cNvPicPr>
            <a:picLocks noChangeAspect="1"/>
          </p:cNvPicPr>
          <p:nvPr/>
        </p:nvPicPr>
        <p:blipFill>
          <a:blip r:embed="rId1"/>
          <a:stretch>
            <a:fillRect/>
          </a:stretch>
        </p:blipFill>
        <p:spPr>
          <a:xfrm>
            <a:off x="612458" y="1836552"/>
            <a:ext cx="1848803" cy="3856673"/>
          </a:xfrm>
          <a:prstGeom prst="rect">
            <a:avLst/>
          </a:prstGeom>
        </p:spPr>
      </p:pic>
      <p:pic>
        <p:nvPicPr>
          <p:cNvPr id="2" name="图片 1" descr="校徽"/>
          <p:cNvPicPr>
            <a:picLocks noChangeAspect="1"/>
          </p:cNvPicPr>
          <p:nvPr/>
        </p:nvPicPr>
        <p:blipFill>
          <a:blip r:embed="rId2"/>
          <a:stretch>
            <a:fillRect/>
          </a:stretch>
        </p:blipFill>
        <p:spPr>
          <a:xfrm>
            <a:off x="7878604" y="1009782"/>
            <a:ext cx="1004411" cy="1003935"/>
          </a:xfrm>
          <a:prstGeom prst="rect">
            <a:avLst/>
          </a:prstGeom>
        </p:spPr>
      </p:pic>
      <p:pic>
        <p:nvPicPr>
          <p:cNvPr id="4" name="图片 3"/>
          <p:cNvPicPr>
            <a:picLocks noChangeAspect="1"/>
          </p:cNvPicPr>
          <p:nvPr/>
        </p:nvPicPr>
        <p:blipFill>
          <a:blip r:embed="rId3"/>
          <a:stretch>
            <a:fillRect/>
          </a:stretch>
        </p:blipFill>
        <p:spPr>
          <a:xfrm>
            <a:off x="722471" y="2302801"/>
            <a:ext cx="1644491" cy="2919889"/>
          </a:xfrm>
          <a:prstGeom prst="rect">
            <a:avLst/>
          </a:prstGeom>
        </p:spPr>
      </p:pic>
      <p:sp>
        <p:nvSpPr>
          <p:cNvPr id="12" name="图文框 11"/>
          <p:cNvSpPr/>
          <p:nvPr/>
        </p:nvSpPr>
        <p:spPr>
          <a:xfrm>
            <a:off x="4566761" y="5493835"/>
            <a:ext cx="1717358" cy="345281"/>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60284" y="2098060"/>
            <a:ext cx="2465828" cy="3360738"/>
            <a:chOff x="491173" y="1687892"/>
            <a:chExt cx="3287770" cy="4480983"/>
          </a:xfrm>
        </p:grpSpPr>
        <p:sp>
          <p:nvSpPr>
            <p:cNvPr id="2" name="矩形 1"/>
            <p:cNvSpPr/>
            <p:nvPr/>
          </p:nvSpPr>
          <p:spPr>
            <a:xfrm>
              <a:off x="491173" y="2148267"/>
              <a:ext cx="3286760" cy="3352800"/>
            </a:xfrm>
            <a:prstGeom prst="rect">
              <a:avLst/>
            </a:prstGeom>
            <a:blipFill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p:nvGrpSpPr>
          <p:grpSpPr>
            <a:xfrm>
              <a:off x="515303" y="1687892"/>
              <a:ext cx="3262630" cy="4480983"/>
              <a:chOff x="6907318" y="1681909"/>
              <a:chExt cx="2923610" cy="4480983"/>
            </a:xfrm>
          </p:grpSpPr>
          <p:sp>
            <p:nvSpPr>
              <p:cNvPr id="6" name="矩形 5"/>
              <p:cNvSpPr/>
              <p:nvPr/>
            </p:nvSpPr>
            <p:spPr>
              <a:xfrm>
                <a:off x="7018277" y="1681909"/>
                <a:ext cx="1773341" cy="564727"/>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业务需求</a:t>
                </a:r>
                <a:endParaRPr lang="zh-CN" altLang="en-US" b="1" dirty="0">
                  <a:solidFill>
                    <a:schemeClr val="tx1">
                      <a:lumMod val="75000"/>
                      <a:lumOff val="25000"/>
                    </a:schemeClr>
                  </a:solidFill>
                </a:endParaRPr>
              </a:p>
            </p:txBody>
          </p:sp>
          <p:sp>
            <p:nvSpPr>
              <p:cNvPr id="7" name="文本框 6"/>
              <p:cNvSpPr txBox="1"/>
              <p:nvPr/>
            </p:nvSpPr>
            <p:spPr>
              <a:xfrm>
                <a:off x="6907318" y="5480479"/>
                <a:ext cx="2923610" cy="6824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tx1"/>
                    </a:solidFill>
                    <a:latin typeface="Century Gothic" panose="020B0502020202020204" pitchFamily="34" charset="0"/>
                    <a:ea typeface="+mj-ea"/>
                  </a:rPr>
                  <a:t>WOWO 平台房间订单处理流程泳道图</a:t>
                </a:r>
                <a:endParaRPr lang="zh-CN" altLang="en-US" sz="1200" dirty="0">
                  <a:solidFill>
                    <a:schemeClr val="tx1"/>
                  </a:solidFill>
                  <a:latin typeface="Century Gothic" panose="020B0502020202020204" pitchFamily="34" charset="0"/>
                  <a:ea typeface="+mj-ea"/>
                </a:endParaRPr>
              </a:p>
            </p:txBody>
          </p:sp>
        </p:grpSp>
        <p:sp>
          <p:nvSpPr>
            <p:cNvPr id="14" name="矩形 13"/>
            <p:cNvSpPr/>
            <p:nvPr/>
          </p:nvSpPr>
          <p:spPr>
            <a:xfrm>
              <a:off x="3346943" y="2992662"/>
              <a:ext cx="432000" cy="367453"/>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000" b="1" dirty="0">
                  <a:solidFill>
                    <a:schemeClr val="accent1"/>
                  </a:solidFill>
                </a:rPr>
                <a:t>01</a:t>
              </a:r>
              <a:endParaRPr lang="zh-CN" altLang="en-US" sz="1000" b="1" dirty="0">
                <a:solidFill>
                  <a:schemeClr val="accent1"/>
                </a:solidFill>
              </a:endParaRPr>
            </a:p>
          </p:txBody>
        </p:sp>
      </p:grpSp>
      <p:grpSp>
        <p:nvGrpSpPr>
          <p:cNvPr id="22" name="组合 21"/>
          <p:cNvGrpSpPr/>
          <p:nvPr/>
        </p:nvGrpSpPr>
        <p:grpSpPr>
          <a:xfrm>
            <a:off x="6321699" y="2165211"/>
            <a:ext cx="2447449" cy="3083560"/>
            <a:chOff x="8428932" y="1743772"/>
            <a:chExt cx="3263265" cy="4111414"/>
          </a:xfrm>
        </p:grpSpPr>
        <p:sp>
          <p:nvSpPr>
            <p:cNvPr id="4" name="矩形 3"/>
            <p:cNvSpPr/>
            <p:nvPr/>
          </p:nvSpPr>
          <p:spPr>
            <a:xfrm>
              <a:off x="8428932" y="2152077"/>
              <a:ext cx="3263265" cy="3210560"/>
            </a:xfrm>
            <a:prstGeom prst="rect">
              <a:avLst/>
            </a:prstGeom>
            <a:blipFill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8904287" y="1743772"/>
              <a:ext cx="2335106" cy="4111414"/>
              <a:chOff x="6907887" y="1737789"/>
              <a:chExt cx="2092466" cy="4111414"/>
            </a:xfrm>
          </p:grpSpPr>
          <p:sp>
            <p:nvSpPr>
              <p:cNvPr id="9" name="矩形 8"/>
              <p:cNvSpPr/>
              <p:nvPr/>
            </p:nvSpPr>
            <p:spPr>
              <a:xfrm>
                <a:off x="6907887" y="1737789"/>
                <a:ext cx="2092466" cy="1007533"/>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非功能性需求</a:t>
                </a:r>
                <a:endParaRPr lang="zh-CN" altLang="en-US" b="1" dirty="0">
                  <a:solidFill>
                    <a:schemeClr val="tx1">
                      <a:lumMod val="75000"/>
                      <a:lumOff val="25000"/>
                    </a:schemeClr>
                  </a:solidFill>
                </a:endParaRPr>
              </a:p>
            </p:txBody>
          </p:sp>
          <p:sp>
            <p:nvSpPr>
              <p:cNvPr id="10" name="文本框 9"/>
              <p:cNvSpPr txBox="1"/>
              <p:nvPr/>
            </p:nvSpPr>
            <p:spPr>
              <a:xfrm>
                <a:off x="7378275" y="5447036"/>
                <a:ext cx="1440752" cy="40216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tx1"/>
                    </a:solidFill>
                    <a:latin typeface="Century Gothic" panose="020B0502020202020204" pitchFamily="34" charset="0"/>
                    <a:ea typeface="+mj-ea"/>
                  </a:rPr>
                  <a:t>系统环境需求</a:t>
                </a:r>
                <a:endParaRPr lang="zh-CN" altLang="en-US" sz="1200" dirty="0">
                  <a:solidFill>
                    <a:schemeClr val="tx1"/>
                  </a:solidFill>
                  <a:latin typeface="Century Gothic" panose="020B0502020202020204" pitchFamily="34" charset="0"/>
                  <a:ea typeface="+mj-ea"/>
                </a:endParaRPr>
              </a:p>
            </p:txBody>
          </p:sp>
        </p:grpSp>
        <p:sp>
          <p:nvSpPr>
            <p:cNvPr id="15" name="矩形 14"/>
            <p:cNvSpPr/>
            <p:nvPr/>
          </p:nvSpPr>
          <p:spPr>
            <a:xfrm>
              <a:off x="8428932" y="2992662"/>
              <a:ext cx="432000" cy="367453"/>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000" b="1" dirty="0">
                  <a:solidFill>
                    <a:schemeClr val="accent1"/>
                  </a:solidFill>
                </a:rPr>
                <a:t>03</a:t>
              </a:r>
              <a:endParaRPr lang="zh-CN" altLang="en-US" sz="1000" b="1" dirty="0">
                <a:solidFill>
                  <a:schemeClr val="accent1"/>
                </a:solidFill>
              </a:endParaRPr>
            </a:p>
          </p:txBody>
        </p:sp>
      </p:grpSp>
      <p:grpSp>
        <p:nvGrpSpPr>
          <p:cNvPr id="21" name="组合 20"/>
          <p:cNvGrpSpPr/>
          <p:nvPr/>
        </p:nvGrpSpPr>
        <p:grpSpPr>
          <a:xfrm>
            <a:off x="3184706" y="2153529"/>
            <a:ext cx="2610803" cy="3330691"/>
            <a:chOff x="4246910" y="1728195"/>
            <a:chExt cx="3481070" cy="4440922"/>
          </a:xfrm>
        </p:grpSpPr>
        <p:sp>
          <p:nvSpPr>
            <p:cNvPr id="3" name="矩形 2"/>
            <p:cNvSpPr/>
            <p:nvPr/>
          </p:nvSpPr>
          <p:spPr>
            <a:xfrm>
              <a:off x="4246910" y="2114457"/>
              <a:ext cx="3481070" cy="3352800"/>
            </a:xfrm>
            <a:prstGeom prst="rect">
              <a:avLst/>
            </a:prstGeom>
            <a:blipFill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 name="组合 10"/>
            <p:cNvGrpSpPr/>
            <p:nvPr/>
          </p:nvGrpSpPr>
          <p:grpSpPr>
            <a:xfrm>
              <a:off x="4556758" y="1728195"/>
              <a:ext cx="2933067" cy="4440922"/>
              <a:chOff x="6763356" y="-1415621"/>
              <a:chExt cx="2628292" cy="4440922"/>
            </a:xfrm>
          </p:grpSpPr>
          <p:sp>
            <p:nvSpPr>
              <p:cNvPr id="12" name="矩形 11"/>
              <p:cNvSpPr/>
              <p:nvPr/>
            </p:nvSpPr>
            <p:spPr>
              <a:xfrm>
                <a:off x="6763356" y="-1415621"/>
                <a:ext cx="1773341" cy="564727"/>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功能性需求</a:t>
                </a:r>
                <a:endParaRPr lang="zh-CN" altLang="en-US" b="1" dirty="0">
                  <a:solidFill>
                    <a:schemeClr val="tx1">
                      <a:lumMod val="75000"/>
                      <a:lumOff val="25000"/>
                    </a:schemeClr>
                  </a:solidFill>
                </a:endParaRPr>
              </a:p>
            </p:txBody>
          </p:sp>
          <p:sp>
            <p:nvSpPr>
              <p:cNvPr id="13" name="文本框 12"/>
              <p:cNvSpPr txBox="1"/>
              <p:nvPr/>
            </p:nvSpPr>
            <p:spPr>
              <a:xfrm>
                <a:off x="6907887" y="2342888"/>
                <a:ext cx="2483761" cy="6824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tx1"/>
                    </a:solidFill>
                    <a:latin typeface="Century Gothic" panose="020B0502020202020204" pitchFamily="34" charset="0"/>
                    <a:ea typeface="+mj-ea"/>
                  </a:rPr>
                  <a:t>WOWO 平台普通用户用例图</a:t>
                </a:r>
                <a:endParaRPr lang="zh-CN" altLang="en-US" sz="1200" dirty="0">
                  <a:solidFill>
                    <a:schemeClr val="tx1"/>
                  </a:solidFill>
                  <a:latin typeface="Century Gothic" panose="020B0502020202020204" pitchFamily="34" charset="0"/>
                  <a:ea typeface="+mj-ea"/>
                </a:endParaRPr>
              </a:p>
            </p:txBody>
          </p:sp>
        </p:grpSp>
        <p:sp>
          <p:nvSpPr>
            <p:cNvPr id="16" name="矩形 15"/>
            <p:cNvSpPr/>
            <p:nvPr/>
          </p:nvSpPr>
          <p:spPr>
            <a:xfrm>
              <a:off x="4246910" y="4651350"/>
              <a:ext cx="432000" cy="367453"/>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000" b="1" dirty="0">
                  <a:solidFill>
                    <a:schemeClr val="accent1"/>
                  </a:solidFill>
                </a:rPr>
                <a:t>02</a:t>
              </a:r>
              <a:endParaRPr lang="zh-CN" altLang="en-US" sz="1000" b="1" dirty="0">
                <a:solidFill>
                  <a:schemeClr val="accent1"/>
                </a:solidFill>
              </a:endParaRPr>
            </a:p>
          </p:txBody>
        </p:sp>
      </p:grpSp>
      <p:sp>
        <p:nvSpPr>
          <p:cNvPr id="23" name="任意多边形: 形状 22"/>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4" name="任意多边形: 形状 23"/>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5" name="文本框 24"/>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26" name="组合 25"/>
          <p:cNvGrpSpPr/>
          <p:nvPr/>
        </p:nvGrpSpPr>
        <p:grpSpPr>
          <a:xfrm>
            <a:off x="1104967" y="1135908"/>
            <a:ext cx="5065395" cy="625554"/>
            <a:chOff x="7318011" y="1456480"/>
            <a:chExt cx="6753860" cy="834072"/>
          </a:xfrm>
        </p:grpSpPr>
        <p:sp>
          <p:nvSpPr>
            <p:cNvPr id="27" name="文本框 26"/>
            <p:cNvSpPr txBox="1"/>
            <p:nvPr/>
          </p:nvSpPr>
          <p:spPr>
            <a:xfrm>
              <a:off x="7318011" y="1456480"/>
              <a:ext cx="6753860" cy="613833"/>
            </a:xfrm>
            <a:prstGeom prst="rect">
              <a:avLst/>
            </a:prstGeom>
            <a:noFill/>
          </p:spPr>
          <p:txBody>
            <a:bodyPr wrap="square" rtlCol="0">
              <a:spAutoFit/>
              <a:scene3d>
                <a:camera prst="orthographicFront"/>
                <a:lightRig rig="threePt" dir="t"/>
              </a:scene3d>
              <a:sp3d contourW="12700"/>
            </a:bodyPr>
            <a:lstStyle/>
            <a:p>
              <a:pPr algn="l"/>
              <a:r>
                <a:rPr lang="en-US" altLang="zh-CN" sz="2400" b="1" dirty="0">
                  <a:solidFill>
                    <a:schemeClr val="tx1">
                      <a:lumMod val="85000"/>
                      <a:lumOff val="15000"/>
                    </a:schemeClr>
                  </a:solidFill>
                  <a:sym typeface="+mn-ea"/>
                </a:rPr>
                <a:t>构思（Conceive）——</a:t>
              </a:r>
              <a:r>
                <a:rPr lang="zh-CN" altLang="en-US" sz="2400" b="1" dirty="0">
                  <a:solidFill>
                    <a:schemeClr val="tx1">
                      <a:lumMod val="85000"/>
                      <a:lumOff val="15000"/>
                    </a:schemeClr>
                  </a:solidFill>
                </a:rPr>
                <a:t>需求分析</a:t>
              </a:r>
              <a:endParaRPr lang="en-US" altLang="zh-CN" sz="2400" b="1" dirty="0">
                <a:solidFill>
                  <a:schemeClr val="tx1">
                    <a:lumMod val="85000"/>
                    <a:lumOff val="15000"/>
                  </a:schemeClr>
                </a:solidFill>
              </a:endParaRPr>
            </a:p>
          </p:txBody>
        </p:sp>
        <p:sp>
          <p:nvSpPr>
            <p:cNvPr id="28" name="文本框 27"/>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Teaching example</a:t>
              </a:r>
              <a:endParaRPr lang="en-US" altLang="zh-CN" sz="790" dirty="0">
                <a:solidFill>
                  <a:schemeClr val="bg1">
                    <a:lumMod val="65000"/>
                  </a:schemeClr>
                </a:solidFill>
                <a:latin typeface="Century Gothic" panose="020B0502020202020204" pitchFamily="34" charset="0"/>
                <a:ea typeface="+mj-ea"/>
              </a:endParaRPr>
            </a:p>
          </p:txBody>
        </p:sp>
      </p:grpSp>
      <p:pic>
        <p:nvPicPr>
          <p:cNvPr id="17" name="图片 16" descr="校徽"/>
          <p:cNvPicPr>
            <a:picLocks noChangeAspect="1"/>
          </p:cNvPicPr>
          <p:nvPr/>
        </p:nvPicPr>
        <p:blipFill>
          <a:blip r:embed="rId4"/>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4" name="任意多边形: 形状 23"/>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5" name="文本框 24"/>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26" name="组合 25"/>
          <p:cNvGrpSpPr/>
          <p:nvPr/>
        </p:nvGrpSpPr>
        <p:grpSpPr>
          <a:xfrm>
            <a:off x="1104967" y="1135908"/>
            <a:ext cx="3195571" cy="625554"/>
            <a:chOff x="7318011" y="1456480"/>
            <a:chExt cx="4260761" cy="834072"/>
          </a:xfrm>
        </p:grpSpPr>
        <p:sp>
          <p:nvSpPr>
            <p:cNvPr id="27" name="文本框 26"/>
            <p:cNvSpPr txBox="1"/>
            <p:nvPr/>
          </p:nvSpPr>
          <p:spPr>
            <a:xfrm>
              <a:off x="7318011" y="1456480"/>
              <a:ext cx="3224107"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rPr>
                <a:t>设计（Design）</a:t>
              </a:r>
              <a:endParaRPr lang="en-US" altLang="zh-CN" sz="2400" b="1" dirty="0">
                <a:solidFill>
                  <a:schemeClr val="tx1">
                    <a:lumMod val="85000"/>
                    <a:lumOff val="15000"/>
                  </a:schemeClr>
                </a:solidFill>
              </a:endParaRPr>
            </a:p>
          </p:txBody>
        </p:sp>
        <p:sp>
          <p:nvSpPr>
            <p:cNvPr id="28" name="文本框 27"/>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Teaching example</a:t>
              </a:r>
              <a:endParaRPr lang="en-US" altLang="zh-CN" sz="790" dirty="0">
                <a:solidFill>
                  <a:schemeClr val="bg1">
                    <a:lumMod val="65000"/>
                  </a:schemeClr>
                </a:solidFill>
                <a:latin typeface="Century Gothic" panose="020B0502020202020204" pitchFamily="34" charset="0"/>
                <a:ea typeface="+mj-ea"/>
              </a:endParaRPr>
            </a:p>
          </p:txBody>
        </p:sp>
      </p:grpSp>
      <p:pic>
        <p:nvPicPr>
          <p:cNvPr id="17" name="图片 16" descr="校徽"/>
          <p:cNvPicPr>
            <a:picLocks noChangeAspect="1"/>
          </p:cNvPicPr>
          <p:nvPr/>
        </p:nvPicPr>
        <p:blipFill>
          <a:blip r:embed="rId1"/>
          <a:stretch>
            <a:fillRect/>
          </a:stretch>
        </p:blipFill>
        <p:spPr>
          <a:xfrm>
            <a:off x="7878604" y="1009782"/>
            <a:ext cx="1004411" cy="1003935"/>
          </a:xfrm>
          <a:prstGeom prst="rect">
            <a:avLst/>
          </a:prstGeom>
        </p:spPr>
      </p:pic>
      <p:grpSp>
        <p:nvGrpSpPr>
          <p:cNvPr id="18" name="Group 7"/>
          <p:cNvGrpSpPr/>
          <p:nvPr/>
        </p:nvGrpSpPr>
        <p:grpSpPr>
          <a:xfrm>
            <a:off x="4376261" y="3212915"/>
            <a:ext cx="397193" cy="57150"/>
            <a:chOff x="4647977" y="2595263"/>
            <a:chExt cx="504373" cy="69398"/>
          </a:xfrm>
          <a:solidFill>
            <a:schemeClr val="bg1">
              <a:lumMod val="65000"/>
            </a:schemeClr>
          </a:solidFill>
        </p:grpSpPr>
        <p:sp>
          <p:nvSpPr>
            <p:cNvPr id="19"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29"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30"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grpSp>
      <p:grpSp>
        <p:nvGrpSpPr>
          <p:cNvPr id="35" name="组合 34"/>
          <p:cNvGrpSpPr/>
          <p:nvPr/>
        </p:nvGrpSpPr>
        <p:grpSpPr>
          <a:xfrm>
            <a:off x="433864" y="4609756"/>
            <a:ext cx="4092416" cy="1157983"/>
            <a:chOff x="8386922" y="2192795"/>
            <a:chExt cx="2501951" cy="1224459"/>
          </a:xfrm>
        </p:grpSpPr>
        <p:sp>
          <p:nvSpPr>
            <p:cNvPr id="36" name="矩形 35"/>
            <p:cNvSpPr/>
            <p:nvPr/>
          </p:nvSpPr>
          <p:spPr>
            <a:xfrm>
              <a:off x="8386922" y="2192795"/>
              <a:ext cx="2501951" cy="447859"/>
            </a:xfrm>
            <a:prstGeom prst="rect">
              <a:avLst/>
            </a:prstGeom>
          </p:spPr>
          <p:txBody>
            <a:bodyPr wrap="square">
              <a:spAutoFit/>
              <a:scene3d>
                <a:camera prst="orthographicFront"/>
                <a:lightRig rig="threePt" dir="t"/>
              </a:scene3d>
              <a:sp3d contourW="12700"/>
            </a:bodyPr>
            <a:p>
              <a:pPr algn="ctr">
                <a:lnSpc>
                  <a:spcPct val="120000"/>
                </a:lnSpc>
              </a:pPr>
              <a:r>
                <a:rPr lang="zh-CN" altLang="en-US" b="1" dirty="0">
                  <a:solidFill>
                    <a:schemeClr val="tx1">
                      <a:lumMod val="75000"/>
                      <a:lumOff val="25000"/>
                    </a:schemeClr>
                  </a:solidFill>
                </a:rPr>
                <a:t>平台体系结构设计</a:t>
              </a:r>
              <a:endParaRPr lang="zh-CN" altLang="en-US" b="1" dirty="0">
                <a:solidFill>
                  <a:schemeClr val="tx1">
                    <a:lumMod val="75000"/>
                    <a:lumOff val="25000"/>
                  </a:schemeClr>
                </a:solidFill>
              </a:endParaRPr>
            </a:p>
          </p:txBody>
        </p:sp>
        <p:sp>
          <p:nvSpPr>
            <p:cNvPr id="37" name="文本框 36"/>
            <p:cNvSpPr txBox="1"/>
            <p:nvPr/>
          </p:nvSpPr>
          <p:spPr>
            <a:xfrm>
              <a:off x="8504910" y="2542351"/>
              <a:ext cx="2265974" cy="874903"/>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050" dirty="0">
                  <a:solidFill>
                    <a:schemeClr val="bg1">
                      <a:lumMod val="50000"/>
                    </a:schemeClr>
                  </a:solidFill>
                  <a:latin typeface="Century Gothic" panose="020B0502020202020204" pitchFamily="34" charset="0"/>
                  <a:ea typeface="+mj-ea"/>
                </a:rPr>
                <a:t>WOWO 平台采用 B/S 结构，利用前后端分离的设计思想。后端采用 Restful风格的接口设计思想，进行接口设计对外ᨀ供服务。为了高效便捷的达到开发目的，决定采用 SpringBoot 框架进行开发</a:t>
              </a:r>
              <a:r>
                <a:rPr lang="zh-CN" altLang="en-US" sz="1050" dirty="0">
                  <a:solidFill>
                    <a:schemeClr val="bg1">
                      <a:lumMod val="50000"/>
                    </a:schemeClr>
                  </a:solidFill>
                  <a:latin typeface="Century Gothic" panose="020B0502020202020204" pitchFamily="34" charset="0"/>
                  <a:ea typeface="+mj-ea"/>
                </a:rPr>
                <a:t>。</a:t>
              </a:r>
              <a:endParaRPr lang="zh-CN" altLang="en-US" sz="1050" dirty="0">
                <a:solidFill>
                  <a:schemeClr val="bg1">
                    <a:lumMod val="50000"/>
                  </a:schemeClr>
                </a:solidFill>
                <a:latin typeface="Century Gothic" panose="020B0502020202020204" pitchFamily="34" charset="0"/>
                <a:ea typeface="+mj-ea"/>
              </a:endParaRPr>
            </a:p>
          </p:txBody>
        </p:sp>
      </p:grpSp>
      <p:grpSp>
        <p:nvGrpSpPr>
          <p:cNvPr id="41" name="组合 40"/>
          <p:cNvGrpSpPr/>
          <p:nvPr/>
        </p:nvGrpSpPr>
        <p:grpSpPr>
          <a:xfrm>
            <a:off x="4982528" y="4609756"/>
            <a:ext cx="3770948" cy="1157922"/>
            <a:chOff x="8386922" y="2192795"/>
            <a:chExt cx="2501951" cy="1224318"/>
          </a:xfrm>
        </p:grpSpPr>
        <p:sp>
          <p:nvSpPr>
            <p:cNvPr id="42" name="矩形 41"/>
            <p:cNvSpPr/>
            <p:nvPr/>
          </p:nvSpPr>
          <p:spPr>
            <a:xfrm>
              <a:off x="8386922" y="2192795"/>
              <a:ext cx="2501951" cy="447831"/>
            </a:xfrm>
            <a:prstGeom prst="rect">
              <a:avLst/>
            </a:prstGeom>
          </p:spPr>
          <p:txBody>
            <a:bodyPr wrap="square">
              <a:spAutoFit/>
              <a:scene3d>
                <a:camera prst="orthographicFront"/>
                <a:lightRig rig="threePt" dir="t"/>
              </a:scene3d>
              <a:sp3d contourW="12700"/>
            </a:bodyPr>
            <a:p>
              <a:pPr algn="ctr">
                <a:lnSpc>
                  <a:spcPct val="120000"/>
                </a:lnSpc>
              </a:pPr>
              <a:r>
                <a:rPr lang="zh-CN" altLang="en-US" b="1" dirty="0">
                  <a:solidFill>
                    <a:schemeClr val="tx1">
                      <a:lumMod val="75000"/>
                      <a:lumOff val="25000"/>
                    </a:schemeClr>
                  </a:solidFill>
                </a:rPr>
                <a:t>平台功能架构设计</a:t>
              </a:r>
              <a:endParaRPr lang="zh-CN" altLang="en-US" b="1" dirty="0">
                <a:solidFill>
                  <a:schemeClr val="tx1">
                    <a:lumMod val="75000"/>
                    <a:lumOff val="25000"/>
                  </a:schemeClr>
                </a:solidFill>
              </a:endParaRPr>
            </a:p>
          </p:txBody>
        </p:sp>
        <p:sp>
          <p:nvSpPr>
            <p:cNvPr id="43" name="文本框 42"/>
            <p:cNvSpPr txBox="1"/>
            <p:nvPr/>
          </p:nvSpPr>
          <p:spPr>
            <a:xfrm>
              <a:off x="8386922" y="2542264"/>
              <a:ext cx="2501635" cy="874849"/>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050" dirty="0">
                  <a:solidFill>
                    <a:schemeClr val="bg1">
                      <a:lumMod val="50000"/>
                    </a:schemeClr>
                  </a:solidFill>
                  <a:latin typeface="Century Gothic" panose="020B0502020202020204" pitchFamily="34" charset="0"/>
                  <a:ea typeface="+mj-ea"/>
                </a:rPr>
                <a:t>WOWO</a:t>
              </a:r>
              <a:r>
                <a:rPr lang="zh-CN" altLang="en-US" sz="1050" dirty="0">
                  <a:solidFill>
                    <a:schemeClr val="bg1">
                      <a:lumMod val="50000"/>
                    </a:schemeClr>
                  </a:solidFill>
                  <a:latin typeface="Century Gothic" panose="020B0502020202020204" pitchFamily="34" charset="0"/>
                  <a:ea typeface="+mj-ea"/>
                </a:rPr>
                <a:t>平台根据功能结构分为：用户访问端、接口层和系统服务层。用户访问端是普通用户或管理员用户通过浏览器或微信服务号与平台建立连接。接口层是系统服务向外ᨀ</a:t>
              </a:r>
              <a:endParaRPr lang="zh-CN" altLang="en-US" sz="1050" dirty="0">
                <a:solidFill>
                  <a:schemeClr val="bg1">
                    <a:lumMod val="50000"/>
                  </a:schemeClr>
                </a:solidFill>
                <a:latin typeface="Century Gothic" panose="020B0502020202020204" pitchFamily="34" charset="0"/>
                <a:ea typeface="+mj-ea"/>
              </a:endParaRPr>
            </a:p>
            <a:p>
              <a:pPr algn="ctr">
                <a:lnSpc>
                  <a:spcPct val="114000"/>
                </a:lnSpc>
              </a:pPr>
              <a:r>
                <a:rPr lang="zh-CN" altLang="en-US" sz="1050" dirty="0">
                  <a:solidFill>
                    <a:schemeClr val="bg1">
                      <a:lumMod val="50000"/>
                    </a:schemeClr>
                  </a:solidFill>
                  <a:latin typeface="Century Gothic" panose="020B0502020202020204" pitchFamily="34" charset="0"/>
                  <a:ea typeface="+mj-ea"/>
                </a:rPr>
                <a:t>提供服务的关键中间件。系统服务层是系统功能的实现层。</a:t>
              </a:r>
              <a:endParaRPr lang="zh-CN" altLang="en-US" sz="1050" dirty="0">
                <a:solidFill>
                  <a:schemeClr val="bg1">
                    <a:lumMod val="50000"/>
                  </a:schemeClr>
                </a:solidFill>
                <a:latin typeface="Century Gothic" panose="020B0502020202020204" pitchFamily="34" charset="0"/>
                <a:ea typeface="+mj-ea"/>
              </a:endParaRPr>
            </a:p>
          </p:txBody>
        </p:sp>
      </p:grpSp>
      <p:pic>
        <p:nvPicPr>
          <p:cNvPr id="56" name="图片 55"/>
          <p:cNvPicPr>
            <a:picLocks noChangeAspect="1"/>
          </p:cNvPicPr>
          <p:nvPr/>
        </p:nvPicPr>
        <p:blipFill>
          <a:blip r:embed="rId2"/>
          <a:stretch>
            <a:fillRect/>
          </a:stretch>
        </p:blipFill>
        <p:spPr>
          <a:xfrm>
            <a:off x="452438" y="1872747"/>
            <a:ext cx="3848100" cy="2737009"/>
          </a:xfrm>
          <a:prstGeom prst="rect">
            <a:avLst/>
          </a:prstGeom>
        </p:spPr>
      </p:pic>
      <p:pic>
        <p:nvPicPr>
          <p:cNvPr id="57" name="图片 56"/>
          <p:cNvPicPr>
            <a:picLocks noChangeAspect="1"/>
          </p:cNvPicPr>
          <p:nvPr/>
        </p:nvPicPr>
        <p:blipFill>
          <a:blip r:embed="rId3"/>
          <a:stretch>
            <a:fillRect/>
          </a:stretch>
        </p:blipFill>
        <p:spPr>
          <a:xfrm>
            <a:off x="5191125" y="2288037"/>
            <a:ext cx="3353753" cy="19059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4" name="任意多边形: 形状 23"/>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5" name="文本框 24"/>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26" name="组合 25"/>
          <p:cNvGrpSpPr/>
          <p:nvPr/>
        </p:nvGrpSpPr>
        <p:grpSpPr>
          <a:xfrm>
            <a:off x="1104967" y="1135908"/>
            <a:ext cx="3195571" cy="625554"/>
            <a:chOff x="7318011" y="1456480"/>
            <a:chExt cx="4260761" cy="834072"/>
          </a:xfrm>
        </p:grpSpPr>
        <p:sp>
          <p:nvSpPr>
            <p:cNvPr id="27" name="文本框 26"/>
            <p:cNvSpPr txBox="1"/>
            <p:nvPr/>
          </p:nvSpPr>
          <p:spPr>
            <a:xfrm>
              <a:off x="7318011" y="1456480"/>
              <a:ext cx="3224107"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rPr>
                <a:t>设计（Design）</a:t>
              </a:r>
              <a:endParaRPr lang="en-US" altLang="zh-CN" sz="2400" b="1" dirty="0">
                <a:solidFill>
                  <a:schemeClr val="tx1">
                    <a:lumMod val="85000"/>
                    <a:lumOff val="15000"/>
                  </a:schemeClr>
                </a:solidFill>
              </a:endParaRPr>
            </a:p>
          </p:txBody>
        </p:sp>
        <p:sp>
          <p:nvSpPr>
            <p:cNvPr id="28" name="文本框 27"/>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Teaching example</a:t>
              </a:r>
              <a:endParaRPr lang="en-US" altLang="zh-CN" sz="790" dirty="0">
                <a:solidFill>
                  <a:schemeClr val="bg1">
                    <a:lumMod val="65000"/>
                  </a:schemeClr>
                </a:solidFill>
                <a:latin typeface="Century Gothic" panose="020B0502020202020204" pitchFamily="34" charset="0"/>
                <a:ea typeface="+mj-ea"/>
              </a:endParaRPr>
            </a:p>
          </p:txBody>
        </p:sp>
      </p:grpSp>
      <p:pic>
        <p:nvPicPr>
          <p:cNvPr id="17" name="图片 16" descr="校徽"/>
          <p:cNvPicPr>
            <a:picLocks noChangeAspect="1"/>
          </p:cNvPicPr>
          <p:nvPr/>
        </p:nvPicPr>
        <p:blipFill>
          <a:blip r:embed="rId1"/>
          <a:stretch>
            <a:fillRect/>
          </a:stretch>
        </p:blipFill>
        <p:spPr>
          <a:xfrm>
            <a:off x="7878604" y="1009782"/>
            <a:ext cx="1004411" cy="1003935"/>
          </a:xfrm>
          <a:prstGeom prst="rect">
            <a:avLst/>
          </a:prstGeom>
        </p:spPr>
      </p:pic>
      <p:grpSp>
        <p:nvGrpSpPr>
          <p:cNvPr id="18" name="Group 7"/>
          <p:cNvGrpSpPr/>
          <p:nvPr/>
        </p:nvGrpSpPr>
        <p:grpSpPr>
          <a:xfrm>
            <a:off x="4545806" y="3212915"/>
            <a:ext cx="397193" cy="57150"/>
            <a:chOff x="4647977" y="2595263"/>
            <a:chExt cx="504373" cy="69398"/>
          </a:xfrm>
          <a:solidFill>
            <a:schemeClr val="bg1">
              <a:lumMod val="65000"/>
            </a:schemeClr>
          </a:solidFill>
        </p:grpSpPr>
        <p:sp>
          <p:nvSpPr>
            <p:cNvPr id="19"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29"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30"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grpSp>
      <p:sp>
        <p:nvSpPr>
          <p:cNvPr id="36" name="矩形 35"/>
          <p:cNvSpPr/>
          <p:nvPr/>
        </p:nvSpPr>
        <p:spPr>
          <a:xfrm>
            <a:off x="433705" y="4609465"/>
            <a:ext cx="4092575"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b="1" dirty="0">
                <a:solidFill>
                  <a:schemeClr val="tx1">
                    <a:lumMod val="75000"/>
                    <a:lumOff val="25000"/>
                  </a:schemeClr>
                </a:solidFill>
              </a:rPr>
              <a:t> WOWO 平台功能模块包图</a:t>
            </a:r>
            <a:endParaRPr lang="zh-CN" altLang="en-US" b="1" dirty="0">
              <a:solidFill>
                <a:schemeClr val="tx1">
                  <a:lumMod val="75000"/>
                  <a:lumOff val="25000"/>
                </a:schemeClr>
              </a:solidFill>
            </a:endParaRPr>
          </a:p>
        </p:txBody>
      </p:sp>
      <p:sp>
        <p:nvSpPr>
          <p:cNvPr id="42" name="矩形 41"/>
          <p:cNvSpPr/>
          <p:nvPr/>
        </p:nvSpPr>
        <p:spPr>
          <a:xfrm>
            <a:off x="4998085" y="4618355"/>
            <a:ext cx="4108450"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b="1" dirty="0">
                <a:solidFill>
                  <a:schemeClr val="tx1">
                    <a:lumMod val="75000"/>
                    <a:lumOff val="25000"/>
                  </a:schemeClr>
                </a:solidFill>
              </a:rPr>
              <a:t>WOWO 平台房间管理功能模块类图</a:t>
            </a:r>
            <a:endParaRPr lang="zh-CN" altLang="en-US" b="1" dirty="0">
              <a:solidFill>
                <a:schemeClr val="tx1">
                  <a:lumMod val="75000"/>
                  <a:lumOff val="25000"/>
                </a:schemeClr>
              </a:solidFill>
            </a:endParaRPr>
          </a:p>
        </p:txBody>
      </p:sp>
      <p:pic>
        <p:nvPicPr>
          <p:cNvPr id="56" name="图片 55" descr="C:\Users\Administrator\Desktop\11.png11"/>
          <p:cNvPicPr>
            <a:picLocks noChangeAspect="1"/>
          </p:cNvPicPr>
          <p:nvPr/>
        </p:nvPicPr>
        <p:blipFill>
          <a:blip r:embed="rId2"/>
          <a:srcRect/>
          <a:stretch>
            <a:fillRect/>
          </a:stretch>
        </p:blipFill>
        <p:spPr>
          <a:xfrm>
            <a:off x="452438" y="1911562"/>
            <a:ext cx="3848100" cy="2659380"/>
          </a:xfrm>
          <a:prstGeom prst="rect">
            <a:avLst/>
          </a:prstGeom>
        </p:spPr>
      </p:pic>
      <p:pic>
        <p:nvPicPr>
          <p:cNvPr id="57" name="图片 56" descr="C:\Users\Administrator\Desktop\12.png12"/>
          <p:cNvPicPr>
            <a:picLocks noChangeAspect="1"/>
          </p:cNvPicPr>
          <p:nvPr/>
        </p:nvPicPr>
        <p:blipFill>
          <a:blip r:embed="rId3"/>
          <a:srcRect/>
          <a:stretch>
            <a:fillRect/>
          </a:stretch>
        </p:blipFill>
        <p:spPr>
          <a:xfrm>
            <a:off x="5188268" y="2141829"/>
            <a:ext cx="3146108" cy="23402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0" y="2962275"/>
            <a:ext cx="9144000" cy="391858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 name="组合 1"/>
          <p:cNvGrpSpPr/>
          <p:nvPr/>
        </p:nvGrpSpPr>
        <p:grpSpPr>
          <a:xfrm>
            <a:off x="857251" y="1214388"/>
            <a:ext cx="1056084" cy="3173730"/>
            <a:chOff x="1143001" y="476008"/>
            <a:chExt cx="1408112" cy="4231640"/>
          </a:xfrm>
        </p:grpSpPr>
        <p:sp>
          <p:nvSpPr>
            <p:cNvPr id="36" name="任意多边形: 形状 35"/>
            <p:cNvSpPr/>
            <p:nvPr/>
          </p:nvSpPr>
          <p:spPr>
            <a:xfrm>
              <a:off x="1143001" y="2806701"/>
              <a:ext cx="1408112" cy="168751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5" name="任意多边形: 形状 34"/>
            <p:cNvSpPr/>
            <p:nvPr/>
          </p:nvSpPr>
          <p:spPr>
            <a:xfrm>
              <a:off x="1143001" y="687388"/>
              <a:ext cx="1408112" cy="2119313"/>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0" name="文本框 29"/>
            <p:cNvSpPr txBox="1"/>
            <p:nvPr/>
          </p:nvSpPr>
          <p:spPr>
            <a:xfrm rot="5400000">
              <a:off x="-268764" y="2115578"/>
              <a:ext cx="4231640" cy="952500"/>
            </a:xfrm>
            <a:prstGeom prst="rect">
              <a:avLst/>
            </a:prstGeom>
            <a:noFill/>
          </p:spPr>
          <p:txBody>
            <a:bodyPr wrap="none" rtlCol="0">
              <a:spAutoFit/>
              <a:scene3d>
                <a:camera prst="orthographicFront"/>
                <a:lightRig rig="threePt" dir="t"/>
              </a:scene3d>
              <a:sp3d contourW="12700"/>
            </a:bodyPr>
            <a:lstStyle/>
            <a:p>
              <a:pPr algn="ctr"/>
              <a:r>
                <a:rPr lang="en-US" altLang="zh-CN" sz="4050" dirty="0">
                  <a:solidFill>
                    <a:schemeClr val="accent1"/>
                  </a:solidFill>
                  <a:latin typeface="Century Gothic" panose="020B0502020202020204" pitchFamily="34" charset="0"/>
                </a:rPr>
                <a:t>CONTENTS</a:t>
              </a:r>
              <a:endParaRPr lang="zh-CN" altLang="en-US" sz="4050" dirty="0">
                <a:solidFill>
                  <a:schemeClr val="accent1"/>
                </a:solidFill>
                <a:latin typeface="Century Gothic" panose="020B0502020202020204" pitchFamily="34" charset="0"/>
              </a:endParaRPr>
            </a:p>
          </p:txBody>
        </p:sp>
      </p:grpSp>
      <p:grpSp>
        <p:nvGrpSpPr>
          <p:cNvPr id="3" name="组合 2"/>
          <p:cNvGrpSpPr/>
          <p:nvPr/>
        </p:nvGrpSpPr>
        <p:grpSpPr>
          <a:xfrm>
            <a:off x="2181324" y="2000561"/>
            <a:ext cx="1400076" cy="1644472"/>
            <a:chOff x="2908432" y="1524238"/>
            <a:chExt cx="1866768" cy="2192629"/>
          </a:xfrm>
        </p:grpSpPr>
        <p:sp>
          <p:nvSpPr>
            <p:cNvPr id="17" name="文本框 16"/>
            <p:cNvSpPr txBox="1"/>
            <p:nvPr/>
          </p:nvSpPr>
          <p:spPr>
            <a:xfrm>
              <a:off x="2908432" y="3225800"/>
              <a:ext cx="1866768" cy="491067"/>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rPr>
                <a:t>案例特点</a:t>
              </a:r>
              <a:endParaRPr lang="zh-CN" altLang="en-US" b="1" dirty="0">
                <a:solidFill>
                  <a:schemeClr val="bg1"/>
                </a:solidFill>
              </a:endParaRPr>
            </a:p>
          </p:txBody>
        </p:sp>
        <p:sp>
          <p:nvSpPr>
            <p:cNvPr id="6" name="图文框 5"/>
            <p:cNvSpPr/>
            <p:nvPr/>
          </p:nvSpPr>
          <p:spPr>
            <a:xfrm>
              <a:off x="3305360"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等腰三角形 6"/>
            <p:cNvSpPr/>
            <p:nvPr/>
          </p:nvSpPr>
          <p:spPr>
            <a:xfrm flipV="1">
              <a:off x="3715828"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文本框 44"/>
            <p:cNvSpPr txBox="1"/>
            <p:nvPr/>
          </p:nvSpPr>
          <p:spPr>
            <a:xfrm>
              <a:off x="3305360" y="1689894"/>
              <a:ext cx="1072912" cy="798407"/>
            </a:xfrm>
            <a:prstGeom prst="rect">
              <a:avLst/>
            </a:prstGeom>
            <a:noFill/>
          </p:spPr>
          <p:txBody>
            <a:bodyPr wrap="square" rtlCol="0">
              <a:spAutoFit/>
              <a:scene3d>
                <a:camera prst="orthographicFront"/>
                <a:lightRig rig="threePt" dir="t"/>
              </a:scene3d>
              <a:sp3d contourW="12700"/>
            </a:bodyPr>
            <a:lstStyle/>
            <a:p>
              <a:pPr algn="ctr"/>
              <a:r>
                <a:rPr lang="en-US" altLang="zh-CN" sz="3300" dirty="0">
                  <a:solidFill>
                    <a:schemeClr val="tx1">
                      <a:lumMod val="75000"/>
                      <a:lumOff val="25000"/>
                    </a:schemeClr>
                  </a:solidFill>
                  <a:latin typeface="Century Gothic" panose="020B0502020202020204" pitchFamily="34" charset="0"/>
                </a:rPr>
                <a:t>01</a:t>
              </a:r>
              <a:endParaRPr lang="zh-CN" altLang="en-US" sz="3300" dirty="0">
                <a:solidFill>
                  <a:schemeClr val="tx1">
                    <a:lumMod val="75000"/>
                    <a:lumOff val="25000"/>
                  </a:schemeClr>
                </a:solidFill>
                <a:latin typeface="Century Gothic" panose="020B0502020202020204" pitchFamily="34" charset="0"/>
              </a:endParaRPr>
            </a:p>
          </p:txBody>
        </p:sp>
      </p:grpSp>
      <p:grpSp>
        <p:nvGrpSpPr>
          <p:cNvPr id="4" name="组合 3"/>
          <p:cNvGrpSpPr/>
          <p:nvPr/>
        </p:nvGrpSpPr>
        <p:grpSpPr>
          <a:xfrm>
            <a:off x="3820021" y="2000561"/>
            <a:ext cx="1400076" cy="1644472"/>
            <a:chOff x="5093361" y="1524238"/>
            <a:chExt cx="1866768" cy="2192629"/>
          </a:xfrm>
        </p:grpSpPr>
        <p:sp>
          <p:nvSpPr>
            <p:cNvPr id="18" name="文本框 17"/>
            <p:cNvSpPr txBox="1"/>
            <p:nvPr/>
          </p:nvSpPr>
          <p:spPr>
            <a:xfrm>
              <a:off x="5093361" y="3225800"/>
              <a:ext cx="1866768" cy="491067"/>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rPr>
                <a:t>教学示例</a:t>
              </a:r>
              <a:endParaRPr lang="zh-CN" altLang="en-US" b="1" dirty="0">
                <a:solidFill>
                  <a:schemeClr val="bg1"/>
                </a:solidFill>
              </a:endParaRPr>
            </a:p>
          </p:txBody>
        </p:sp>
        <p:sp>
          <p:nvSpPr>
            <p:cNvPr id="39" name="图文框 38"/>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2" name="等腰三角形 41"/>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文本框 45"/>
            <p:cNvSpPr txBox="1"/>
            <p:nvPr/>
          </p:nvSpPr>
          <p:spPr>
            <a:xfrm>
              <a:off x="5490289" y="1689894"/>
              <a:ext cx="1072912" cy="798407"/>
            </a:xfrm>
            <a:prstGeom prst="rect">
              <a:avLst/>
            </a:prstGeom>
            <a:noFill/>
          </p:spPr>
          <p:txBody>
            <a:bodyPr wrap="square" rtlCol="0">
              <a:spAutoFit/>
              <a:scene3d>
                <a:camera prst="orthographicFront"/>
                <a:lightRig rig="threePt" dir="t"/>
              </a:scene3d>
              <a:sp3d contourW="12700"/>
            </a:bodyPr>
            <a:lstStyle/>
            <a:p>
              <a:pPr algn="ctr"/>
              <a:r>
                <a:rPr lang="en-US" altLang="zh-CN" sz="3300" dirty="0">
                  <a:solidFill>
                    <a:schemeClr val="tx1">
                      <a:lumMod val="75000"/>
                      <a:lumOff val="25000"/>
                    </a:schemeClr>
                  </a:solidFill>
                  <a:latin typeface="Century Gothic" panose="020B0502020202020204" pitchFamily="34" charset="0"/>
                </a:rPr>
                <a:t>02</a:t>
              </a:r>
              <a:endParaRPr lang="zh-CN" altLang="en-US" sz="3300" dirty="0">
                <a:solidFill>
                  <a:schemeClr val="tx1">
                    <a:lumMod val="75000"/>
                    <a:lumOff val="25000"/>
                  </a:schemeClr>
                </a:solidFill>
                <a:latin typeface="Century Gothic" panose="020B0502020202020204" pitchFamily="34" charset="0"/>
              </a:endParaRPr>
            </a:p>
          </p:txBody>
        </p:sp>
      </p:grpSp>
      <p:grpSp>
        <p:nvGrpSpPr>
          <p:cNvPr id="5" name="组合 4"/>
          <p:cNvGrpSpPr/>
          <p:nvPr/>
        </p:nvGrpSpPr>
        <p:grpSpPr>
          <a:xfrm>
            <a:off x="5458717" y="2000561"/>
            <a:ext cx="1400076" cy="1921331"/>
            <a:chOff x="7278290" y="1524238"/>
            <a:chExt cx="1866768" cy="2561775"/>
          </a:xfrm>
        </p:grpSpPr>
        <p:sp>
          <p:nvSpPr>
            <p:cNvPr id="28" name="文本框 27"/>
            <p:cNvSpPr txBox="1"/>
            <p:nvPr/>
          </p:nvSpPr>
          <p:spPr>
            <a:xfrm>
              <a:off x="7278290" y="3225800"/>
              <a:ext cx="1866768" cy="860213"/>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rPr>
                <a:t>教学目标及场景</a:t>
              </a:r>
              <a:endParaRPr lang="zh-CN" altLang="en-US" b="1" dirty="0">
                <a:solidFill>
                  <a:schemeClr val="bg1"/>
                </a:solidFill>
              </a:endParaRPr>
            </a:p>
          </p:txBody>
        </p:sp>
        <p:sp>
          <p:nvSpPr>
            <p:cNvPr id="40" name="图文框 39"/>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等腰三角形 42"/>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7675218" y="1689894"/>
              <a:ext cx="1072912" cy="798407"/>
            </a:xfrm>
            <a:prstGeom prst="rect">
              <a:avLst/>
            </a:prstGeom>
            <a:noFill/>
          </p:spPr>
          <p:txBody>
            <a:bodyPr wrap="square" rtlCol="0">
              <a:spAutoFit/>
              <a:scene3d>
                <a:camera prst="orthographicFront"/>
                <a:lightRig rig="threePt" dir="t"/>
              </a:scene3d>
              <a:sp3d contourW="12700"/>
            </a:bodyPr>
            <a:lstStyle/>
            <a:p>
              <a:pPr algn="ctr"/>
              <a:r>
                <a:rPr lang="en-US" altLang="zh-CN" sz="3300" dirty="0">
                  <a:solidFill>
                    <a:schemeClr val="tx1">
                      <a:lumMod val="75000"/>
                      <a:lumOff val="25000"/>
                    </a:schemeClr>
                  </a:solidFill>
                  <a:latin typeface="Century Gothic" panose="020B0502020202020204" pitchFamily="34" charset="0"/>
                </a:rPr>
                <a:t>03</a:t>
              </a:r>
              <a:endParaRPr lang="zh-CN" altLang="en-US" sz="3300" dirty="0">
                <a:solidFill>
                  <a:schemeClr val="tx1">
                    <a:lumMod val="75000"/>
                    <a:lumOff val="25000"/>
                  </a:schemeClr>
                </a:solidFill>
                <a:latin typeface="Century Gothic" panose="020B0502020202020204" pitchFamily="34" charset="0"/>
              </a:endParaRPr>
            </a:p>
          </p:txBody>
        </p:sp>
      </p:grpSp>
      <p:grpSp>
        <p:nvGrpSpPr>
          <p:cNvPr id="8" name="组合 7"/>
          <p:cNvGrpSpPr/>
          <p:nvPr/>
        </p:nvGrpSpPr>
        <p:grpSpPr>
          <a:xfrm>
            <a:off x="7097414" y="2000561"/>
            <a:ext cx="1400076" cy="1644472"/>
            <a:chOff x="9463219" y="1524238"/>
            <a:chExt cx="1866768" cy="2192629"/>
          </a:xfrm>
        </p:grpSpPr>
        <p:sp>
          <p:nvSpPr>
            <p:cNvPr id="29" name="文本框 28"/>
            <p:cNvSpPr txBox="1"/>
            <p:nvPr/>
          </p:nvSpPr>
          <p:spPr>
            <a:xfrm>
              <a:off x="9463219" y="3225800"/>
              <a:ext cx="1866768" cy="491067"/>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rPr>
                <a:t>案例总结</a:t>
              </a:r>
              <a:endParaRPr lang="zh-CN" altLang="en-US" b="1" dirty="0">
                <a:solidFill>
                  <a:schemeClr val="bg1"/>
                </a:solidFill>
              </a:endParaRPr>
            </a:p>
          </p:txBody>
        </p:sp>
        <p:sp>
          <p:nvSpPr>
            <p:cNvPr id="41" name="图文框 40"/>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等腰三角形 43"/>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文本框 47"/>
            <p:cNvSpPr txBox="1"/>
            <p:nvPr/>
          </p:nvSpPr>
          <p:spPr>
            <a:xfrm>
              <a:off x="9860147" y="1689894"/>
              <a:ext cx="1072912" cy="798407"/>
            </a:xfrm>
            <a:prstGeom prst="rect">
              <a:avLst/>
            </a:prstGeom>
            <a:noFill/>
          </p:spPr>
          <p:txBody>
            <a:bodyPr wrap="square" rtlCol="0">
              <a:spAutoFit/>
              <a:scene3d>
                <a:camera prst="orthographicFront"/>
                <a:lightRig rig="threePt" dir="t"/>
              </a:scene3d>
              <a:sp3d contourW="12700"/>
            </a:bodyPr>
            <a:lstStyle/>
            <a:p>
              <a:pPr algn="ctr"/>
              <a:r>
                <a:rPr lang="en-US" altLang="zh-CN" sz="3300" dirty="0">
                  <a:solidFill>
                    <a:schemeClr val="tx1">
                      <a:lumMod val="75000"/>
                      <a:lumOff val="25000"/>
                    </a:schemeClr>
                  </a:solidFill>
                  <a:latin typeface="Century Gothic" panose="020B0502020202020204" pitchFamily="34" charset="0"/>
                </a:rPr>
                <a:t>04</a:t>
              </a:r>
              <a:endParaRPr lang="zh-CN" altLang="en-US" sz="3300" dirty="0">
                <a:solidFill>
                  <a:schemeClr val="tx1">
                    <a:lumMod val="75000"/>
                    <a:lumOff val="25000"/>
                  </a:schemeClr>
                </a:solidFill>
                <a:latin typeface="Century Gothic" panose="020B0502020202020204" pitchFamily="34" charset="0"/>
              </a:endParaRPr>
            </a:p>
          </p:txBody>
        </p:sp>
      </p:grpSp>
      <p:pic>
        <p:nvPicPr>
          <p:cNvPr id="14" name="图片 13" descr="校徽"/>
          <p:cNvPicPr>
            <a:picLocks noChangeAspect="1"/>
          </p:cNvPicPr>
          <p:nvPr/>
        </p:nvPicPr>
        <p:blipFill>
          <a:blip r:embed="rId1"/>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4" name="任意多边形: 形状 23"/>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5" name="文本框 24"/>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26" name="组合 25"/>
          <p:cNvGrpSpPr/>
          <p:nvPr/>
        </p:nvGrpSpPr>
        <p:grpSpPr>
          <a:xfrm>
            <a:off x="1104967" y="1132574"/>
            <a:ext cx="3195571" cy="628888"/>
            <a:chOff x="7318011" y="1452035"/>
            <a:chExt cx="4260761" cy="838517"/>
          </a:xfrm>
        </p:grpSpPr>
        <p:sp>
          <p:nvSpPr>
            <p:cNvPr id="27" name="文本框 26"/>
            <p:cNvSpPr txBox="1"/>
            <p:nvPr/>
          </p:nvSpPr>
          <p:spPr>
            <a:xfrm>
              <a:off x="7318011" y="1452035"/>
              <a:ext cx="3224107"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sym typeface="+mn-ea"/>
                </a:rPr>
                <a:t>设计（Design）</a:t>
              </a:r>
              <a:endParaRPr lang="zh-CN" altLang="en-US" sz="2400" b="1" dirty="0">
                <a:solidFill>
                  <a:schemeClr val="tx1">
                    <a:lumMod val="85000"/>
                    <a:lumOff val="15000"/>
                  </a:schemeClr>
                </a:solidFill>
              </a:endParaRPr>
            </a:p>
          </p:txBody>
        </p:sp>
        <p:sp>
          <p:nvSpPr>
            <p:cNvPr id="28" name="文本框 27"/>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Teaching example</a:t>
              </a:r>
              <a:endParaRPr lang="en-US" altLang="zh-CN" sz="790" dirty="0">
                <a:solidFill>
                  <a:schemeClr val="bg1">
                    <a:lumMod val="65000"/>
                  </a:schemeClr>
                </a:solidFill>
                <a:latin typeface="Century Gothic" panose="020B0502020202020204" pitchFamily="34" charset="0"/>
                <a:ea typeface="+mj-ea"/>
              </a:endParaRPr>
            </a:p>
          </p:txBody>
        </p:sp>
      </p:grpSp>
      <p:pic>
        <p:nvPicPr>
          <p:cNvPr id="17" name="图片 16" descr="校徽"/>
          <p:cNvPicPr>
            <a:picLocks noChangeAspect="1"/>
          </p:cNvPicPr>
          <p:nvPr/>
        </p:nvPicPr>
        <p:blipFill>
          <a:blip r:embed="rId1"/>
          <a:stretch>
            <a:fillRect/>
          </a:stretch>
        </p:blipFill>
        <p:spPr>
          <a:xfrm>
            <a:off x="7878604" y="1009782"/>
            <a:ext cx="1004411" cy="1003935"/>
          </a:xfrm>
          <a:prstGeom prst="rect">
            <a:avLst/>
          </a:prstGeom>
        </p:spPr>
      </p:pic>
      <p:sp>
        <p:nvSpPr>
          <p:cNvPr id="36" name="矩形 35"/>
          <p:cNvSpPr/>
          <p:nvPr/>
        </p:nvSpPr>
        <p:spPr>
          <a:xfrm>
            <a:off x="3119914" y="4998852"/>
            <a:ext cx="2904173" cy="755650"/>
          </a:xfrm>
          <a:prstGeom prst="rect">
            <a:avLst/>
          </a:prstGeom>
        </p:spPr>
        <p:txBody>
          <a:bodyPr wrap="square">
            <a:spAutoFit/>
            <a:scene3d>
              <a:camera prst="orthographicFront"/>
              <a:lightRig rig="threePt" dir="t"/>
            </a:scene3d>
            <a:sp3d contourW="12700"/>
          </a:bodyPr>
          <a:p>
            <a:pPr algn="ctr">
              <a:lnSpc>
                <a:spcPct val="120000"/>
              </a:lnSpc>
            </a:pPr>
            <a:r>
              <a:rPr lang="en-US" altLang="zh-CN" b="1" dirty="0">
                <a:solidFill>
                  <a:schemeClr val="tx1">
                    <a:lumMod val="75000"/>
                    <a:lumOff val="25000"/>
                  </a:schemeClr>
                </a:solidFill>
              </a:rPr>
              <a:t>WOWO</a:t>
            </a:r>
            <a:r>
              <a:rPr lang="zh-CN" altLang="en-US" b="1" dirty="0">
                <a:solidFill>
                  <a:schemeClr val="tx1">
                    <a:lumMod val="75000"/>
                    <a:lumOff val="25000"/>
                  </a:schemeClr>
                </a:solidFill>
              </a:rPr>
              <a:t>平台数据库设计步骤</a:t>
            </a:r>
            <a:endParaRPr lang="zh-CN" altLang="en-US" b="1" dirty="0">
              <a:solidFill>
                <a:schemeClr val="tx1">
                  <a:lumMod val="75000"/>
                  <a:lumOff val="25000"/>
                </a:schemeClr>
              </a:solidFill>
            </a:endParaRPr>
          </a:p>
        </p:txBody>
      </p:sp>
      <p:sp>
        <p:nvSpPr>
          <p:cNvPr id="42" name="矩形 41"/>
          <p:cNvSpPr/>
          <p:nvPr/>
        </p:nvSpPr>
        <p:spPr>
          <a:xfrm>
            <a:off x="5379244" y="4998852"/>
            <a:ext cx="3770948" cy="423545"/>
          </a:xfrm>
          <a:prstGeom prst="rect">
            <a:avLst/>
          </a:prstGeom>
        </p:spPr>
        <p:txBody>
          <a:bodyPr wrap="square">
            <a:spAutoFit/>
            <a:scene3d>
              <a:camera prst="orthographicFront"/>
              <a:lightRig rig="threePt" dir="t"/>
            </a:scene3d>
            <a:sp3d contourW="12700"/>
          </a:bodyPr>
          <a:p>
            <a:pPr algn="ctr">
              <a:lnSpc>
                <a:spcPct val="120000"/>
              </a:lnSpc>
            </a:pPr>
            <a:r>
              <a:rPr lang="en-US" altLang="zh-CN" b="1" dirty="0">
                <a:solidFill>
                  <a:schemeClr val="tx1">
                    <a:lumMod val="75000"/>
                    <a:lumOff val="25000"/>
                  </a:schemeClr>
                </a:solidFill>
              </a:rPr>
              <a:t>WOWO</a:t>
            </a:r>
            <a:r>
              <a:rPr lang="zh-CN" altLang="en-US" b="1" dirty="0">
                <a:solidFill>
                  <a:schemeClr val="tx1">
                    <a:lumMod val="75000"/>
                    <a:lumOff val="25000"/>
                  </a:schemeClr>
                </a:solidFill>
              </a:rPr>
              <a:t>平台实体联系图</a:t>
            </a:r>
            <a:endParaRPr lang="zh-CN" altLang="en-US" b="1" dirty="0">
              <a:solidFill>
                <a:schemeClr val="tx1">
                  <a:lumMod val="75000"/>
                  <a:lumOff val="25000"/>
                </a:schemeClr>
              </a:solidFill>
            </a:endParaRPr>
          </a:p>
        </p:txBody>
      </p:sp>
      <p:pic>
        <p:nvPicPr>
          <p:cNvPr id="56" name="图片 55" descr="C:\Users\Administrator\Desktop\数据库设计步骤.png数据库设计步骤"/>
          <p:cNvPicPr>
            <a:picLocks noChangeAspect="1"/>
          </p:cNvPicPr>
          <p:nvPr/>
        </p:nvPicPr>
        <p:blipFill>
          <a:blip r:embed="rId2"/>
          <a:srcRect/>
          <a:stretch>
            <a:fillRect/>
          </a:stretch>
        </p:blipFill>
        <p:spPr>
          <a:xfrm>
            <a:off x="3350895" y="1797500"/>
            <a:ext cx="2336483" cy="2966085"/>
          </a:xfrm>
          <a:prstGeom prst="rect">
            <a:avLst/>
          </a:prstGeom>
        </p:spPr>
      </p:pic>
      <p:pic>
        <p:nvPicPr>
          <p:cNvPr id="57" name="图片 56" descr="C:\Users\Administrator\Desktop\TIM截图20181120214508.pngTIM截图20181120214508"/>
          <p:cNvPicPr>
            <a:picLocks noChangeAspect="1"/>
          </p:cNvPicPr>
          <p:nvPr/>
        </p:nvPicPr>
        <p:blipFill>
          <a:blip r:embed="rId3"/>
          <a:srcRect/>
          <a:stretch>
            <a:fillRect/>
          </a:stretch>
        </p:blipFill>
        <p:spPr>
          <a:xfrm>
            <a:off x="5890260" y="1992286"/>
            <a:ext cx="2748439" cy="2771299"/>
          </a:xfrm>
          <a:prstGeom prst="rect">
            <a:avLst/>
          </a:prstGeom>
        </p:spPr>
      </p:pic>
      <p:pic>
        <p:nvPicPr>
          <p:cNvPr id="2" name="图片 1"/>
          <p:cNvPicPr>
            <a:picLocks noChangeAspect="1"/>
          </p:cNvPicPr>
          <p:nvPr/>
        </p:nvPicPr>
        <p:blipFill>
          <a:blip r:embed="rId4"/>
          <a:stretch>
            <a:fillRect/>
          </a:stretch>
        </p:blipFill>
        <p:spPr>
          <a:xfrm>
            <a:off x="200501" y="1925135"/>
            <a:ext cx="2697480" cy="2907983"/>
          </a:xfrm>
          <a:prstGeom prst="rect">
            <a:avLst/>
          </a:prstGeom>
        </p:spPr>
      </p:pic>
      <p:grpSp>
        <p:nvGrpSpPr>
          <p:cNvPr id="3" name="Group 7"/>
          <p:cNvGrpSpPr/>
          <p:nvPr/>
        </p:nvGrpSpPr>
        <p:grpSpPr>
          <a:xfrm>
            <a:off x="2995136" y="3184816"/>
            <a:ext cx="355759" cy="57150"/>
            <a:chOff x="4647977" y="2595263"/>
            <a:chExt cx="504373" cy="69398"/>
          </a:xfrm>
          <a:solidFill>
            <a:schemeClr val="bg1">
              <a:lumMod val="65000"/>
            </a:schemeClr>
          </a:solidFill>
        </p:grpSpPr>
        <p:sp>
          <p:nvSpPr>
            <p:cNvPr id="4"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5"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6"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grpSp>
      <p:sp>
        <p:nvSpPr>
          <p:cNvPr id="7" name="矩形 6"/>
          <p:cNvSpPr/>
          <p:nvPr/>
        </p:nvSpPr>
        <p:spPr>
          <a:xfrm>
            <a:off x="90964" y="4998852"/>
            <a:ext cx="2904173" cy="755650"/>
          </a:xfrm>
          <a:prstGeom prst="rect">
            <a:avLst/>
          </a:prstGeom>
        </p:spPr>
        <p:txBody>
          <a:bodyPr wrap="square">
            <a:spAutoFit/>
            <a:scene3d>
              <a:camera prst="orthographicFront"/>
              <a:lightRig rig="threePt" dir="t"/>
            </a:scene3d>
            <a:sp3d contourW="12700"/>
          </a:bodyPr>
          <a:p>
            <a:pPr algn="ctr">
              <a:lnSpc>
                <a:spcPct val="120000"/>
              </a:lnSpc>
            </a:pPr>
            <a:r>
              <a:rPr b="1" dirty="0">
                <a:solidFill>
                  <a:schemeClr val="tx1">
                    <a:lumMod val="75000"/>
                    <a:lumOff val="25000"/>
                  </a:schemeClr>
                </a:solidFill>
              </a:rPr>
              <a:t>WOWO 平台房间订单管理功能模块时序图</a:t>
            </a:r>
            <a:endParaRPr b="1" dirty="0">
              <a:solidFill>
                <a:schemeClr val="tx1">
                  <a:lumMod val="75000"/>
                  <a:lumOff val="25000"/>
                </a:schemeClr>
              </a:solidFill>
            </a:endParaRPr>
          </a:p>
        </p:txBody>
      </p:sp>
      <p:grpSp>
        <p:nvGrpSpPr>
          <p:cNvPr id="18" name="Group 7"/>
          <p:cNvGrpSpPr/>
          <p:nvPr/>
        </p:nvGrpSpPr>
        <p:grpSpPr>
          <a:xfrm>
            <a:off x="5534025" y="3184816"/>
            <a:ext cx="355759" cy="57150"/>
            <a:chOff x="4647977" y="2595263"/>
            <a:chExt cx="504373" cy="69398"/>
          </a:xfrm>
          <a:solidFill>
            <a:schemeClr val="bg1">
              <a:lumMod val="65000"/>
            </a:schemeClr>
          </a:solidFill>
        </p:grpSpPr>
        <p:sp>
          <p:nvSpPr>
            <p:cNvPr id="19"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29"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sp>
          <p:nvSpPr>
            <p:cNvPr id="30"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350"/>
            </a:p>
          </p:txBody>
        </p:sp>
      </p:grpSp>
      <p:sp>
        <p:nvSpPr>
          <p:cNvPr id="12" name="图文框 11"/>
          <p:cNvSpPr/>
          <p:nvPr/>
        </p:nvSpPr>
        <p:spPr>
          <a:xfrm>
            <a:off x="3937000" y="5986595"/>
            <a:ext cx="1496378" cy="345281"/>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8" name="文本框 7"/>
          <p:cNvSpPr txBox="1"/>
          <p:nvPr/>
        </p:nvSpPr>
        <p:spPr>
          <a:xfrm>
            <a:off x="4319019" y="5986514"/>
            <a:ext cx="868680" cy="368300"/>
          </a:xfrm>
          <a:prstGeom prst="rect">
            <a:avLst/>
          </a:prstGeom>
          <a:noFill/>
        </p:spPr>
        <p:txBody>
          <a:bodyPr wrap="none" rtlCol="0">
            <a:spAutoFit/>
            <a:scene3d>
              <a:camera prst="orthographicFront"/>
              <a:lightRig rig="threePt" dir="t"/>
            </a:scene3d>
            <a:sp3d contourW="12700"/>
          </a:bodyPr>
          <a:p>
            <a:pPr algn="l"/>
            <a:r>
              <a:rPr lang="zh-CN" altLang="en-US" b="1" dirty="0">
                <a:solidFill>
                  <a:schemeClr val="tx1">
                    <a:lumMod val="85000"/>
                    <a:lumOff val="15000"/>
                  </a:schemeClr>
                </a:solidFill>
              </a:rPr>
              <a:t>完备性</a:t>
            </a:r>
            <a:endParaRPr lang="zh-CN" altLang="en-US"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p:nvPr/>
        </p:nvSpPr>
        <p:spPr>
          <a:xfrm flipV="1">
            <a:off x="1629251" y="4604994"/>
            <a:ext cx="1353026" cy="800576"/>
          </a:xfrm>
          <a:prstGeom prst="rect">
            <a:avLst/>
          </a:prstGeom>
          <a:solidFill>
            <a:schemeClr val="accent1"/>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 name="Rectangle 13"/>
          <p:cNvSpPr/>
          <p:nvPr/>
        </p:nvSpPr>
        <p:spPr>
          <a:xfrm flipV="1">
            <a:off x="6316504" y="4604994"/>
            <a:ext cx="1353026" cy="882015"/>
          </a:xfrm>
          <a:prstGeom prst="rect">
            <a:avLst/>
          </a:prstGeom>
          <a:solidFill>
            <a:schemeClr val="accent2"/>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 name="矩形 16"/>
          <p:cNvSpPr/>
          <p:nvPr/>
        </p:nvSpPr>
        <p:spPr>
          <a:xfrm>
            <a:off x="1296035" y="5168265"/>
            <a:ext cx="2122805"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面向对象的程序设计思想</a:t>
            </a:r>
            <a:endParaRPr lang="zh-CN" altLang="en-US" b="1" dirty="0">
              <a:solidFill>
                <a:schemeClr val="tx1">
                  <a:lumMod val="75000"/>
                  <a:lumOff val="25000"/>
                </a:schemeClr>
              </a:solidFill>
            </a:endParaRPr>
          </a:p>
        </p:txBody>
      </p:sp>
      <p:sp>
        <p:nvSpPr>
          <p:cNvPr id="23" name="矩形 22"/>
          <p:cNvSpPr/>
          <p:nvPr/>
        </p:nvSpPr>
        <p:spPr>
          <a:xfrm>
            <a:off x="5845810" y="5168265"/>
            <a:ext cx="2407285"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标准的编写规范和软件项目管理方法</a:t>
            </a:r>
            <a:endParaRPr lang="zh-CN" altLang="en-US" b="1" dirty="0">
              <a:solidFill>
                <a:schemeClr val="tx1">
                  <a:lumMod val="75000"/>
                  <a:lumOff val="25000"/>
                </a:schemeClr>
              </a:solidFill>
            </a:endParaRPr>
          </a:p>
        </p:txBody>
      </p:sp>
      <p:sp>
        <p:nvSpPr>
          <p:cNvPr id="31" name="任意多边形: 形状 30"/>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2" name="任意多边形: 形状 31"/>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3" name="文本框 32"/>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03</a:t>
            </a:r>
            <a:endParaRPr lang="zh-CN" altLang="en-US" sz="3000" dirty="0">
              <a:solidFill>
                <a:schemeClr val="accent1"/>
              </a:solidFill>
              <a:latin typeface="Century Gothic" panose="020B0502020202020204" pitchFamily="34" charset="0"/>
            </a:endParaRPr>
          </a:p>
        </p:txBody>
      </p:sp>
      <p:grpSp>
        <p:nvGrpSpPr>
          <p:cNvPr id="38" name="组合 37"/>
          <p:cNvGrpSpPr/>
          <p:nvPr/>
        </p:nvGrpSpPr>
        <p:grpSpPr>
          <a:xfrm>
            <a:off x="1104967" y="1135908"/>
            <a:ext cx="4839335" cy="625554"/>
            <a:chOff x="7318011" y="1456480"/>
            <a:chExt cx="6452447" cy="834072"/>
          </a:xfrm>
        </p:grpSpPr>
        <p:sp>
          <p:nvSpPr>
            <p:cNvPr id="39" name="文本框 38"/>
            <p:cNvSpPr txBox="1"/>
            <p:nvPr/>
          </p:nvSpPr>
          <p:spPr>
            <a:xfrm>
              <a:off x="7318011" y="1456480"/>
              <a:ext cx="6452447"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rPr>
                <a:t>实现（Implement）——</a:t>
              </a:r>
              <a:r>
                <a:rPr lang="zh-CN" altLang="en-US" sz="2400" b="1" dirty="0">
                  <a:solidFill>
                    <a:schemeClr val="tx1">
                      <a:lumMod val="85000"/>
                      <a:lumOff val="15000"/>
                    </a:schemeClr>
                  </a:solidFill>
                  <a:sym typeface="+mn-ea"/>
                </a:rPr>
                <a:t>程序编码 </a:t>
              </a:r>
              <a:endParaRPr lang="en-US" altLang="zh-CN" sz="2400" b="1" dirty="0">
                <a:solidFill>
                  <a:schemeClr val="tx1">
                    <a:lumMod val="85000"/>
                    <a:lumOff val="15000"/>
                  </a:schemeClr>
                </a:solidFill>
              </a:endParaRPr>
            </a:p>
          </p:txBody>
        </p:sp>
        <p:sp>
          <p:nvSpPr>
            <p:cNvPr id="40" name="文本框 39"/>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program coding</a:t>
              </a:r>
              <a:endParaRPr lang="en-US" altLang="zh-CN" sz="790" dirty="0">
                <a:solidFill>
                  <a:schemeClr val="bg1">
                    <a:lumMod val="65000"/>
                  </a:schemeClr>
                </a:solidFill>
                <a:latin typeface="Century Gothic" panose="020B0502020202020204" pitchFamily="34" charset="0"/>
                <a:ea typeface="+mj-ea"/>
              </a:endParaRPr>
            </a:p>
          </p:txBody>
        </p:sp>
      </p:grpSp>
      <p:pic>
        <p:nvPicPr>
          <p:cNvPr id="5" name="图片 4"/>
          <p:cNvPicPr>
            <a:picLocks noChangeAspect="1"/>
          </p:cNvPicPr>
          <p:nvPr/>
        </p:nvPicPr>
        <p:blipFill>
          <a:blip r:embed="rId1"/>
          <a:stretch>
            <a:fillRect/>
          </a:stretch>
        </p:blipFill>
        <p:spPr>
          <a:xfrm>
            <a:off x="5368290" y="1879891"/>
            <a:ext cx="3248978" cy="2610803"/>
          </a:xfrm>
          <a:prstGeom prst="rect">
            <a:avLst/>
          </a:prstGeom>
        </p:spPr>
      </p:pic>
      <p:pic>
        <p:nvPicPr>
          <p:cNvPr id="11" name="图片 10"/>
          <p:cNvPicPr>
            <a:picLocks noChangeAspect="1"/>
          </p:cNvPicPr>
          <p:nvPr/>
        </p:nvPicPr>
        <p:blipFill>
          <a:blip r:embed="rId2"/>
          <a:stretch>
            <a:fillRect/>
          </a:stretch>
        </p:blipFill>
        <p:spPr>
          <a:xfrm>
            <a:off x="777240" y="1879415"/>
            <a:ext cx="3057525" cy="2807494"/>
          </a:xfrm>
          <a:prstGeom prst="rect">
            <a:avLst/>
          </a:prstGeom>
        </p:spPr>
      </p:pic>
      <p:pic>
        <p:nvPicPr>
          <p:cNvPr id="12" name="图片 11" descr="校徽"/>
          <p:cNvPicPr>
            <a:picLocks noChangeAspect="1"/>
          </p:cNvPicPr>
          <p:nvPr/>
        </p:nvPicPr>
        <p:blipFill>
          <a:blip r:embed="rId3"/>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1" name="任意多边形: 形状 40"/>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3" name="文本框 42"/>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03</a:t>
            </a:r>
            <a:endParaRPr lang="zh-CN" altLang="en-US" sz="3000" dirty="0">
              <a:solidFill>
                <a:schemeClr val="accent1"/>
              </a:solidFill>
              <a:latin typeface="Century Gothic" panose="020B0502020202020204" pitchFamily="34" charset="0"/>
            </a:endParaRPr>
          </a:p>
        </p:txBody>
      </p:sp>
      <p:grpSp>
        <p:nvGrpSpPr>
          <p:cNvPr id="44" name="组合 43"/>
          <p:cNvGrpSpPr/>
          <p:nvPr/>
        </p:nvGrpSpPr>
        <p:grpSpPr>
          <a:xfrm>
            <a:off x="1104967" y="1135908"/>
            <a:ext cx="4754880" cy="625554"/>
            <a:chOff x="7318011" y="1456480"/>
            <a:chExt cx="6339840" cy="834072"/>
          </a:xfrm>
        </p:grpSpPr>
        <p:sp>
          <p:nvSpPr>
            <p:cNvPr id="46" name="文本框 45"/>
            <p:cNvSpPr txBox="1"/>
            <p:nvPr/>
          </p:nvSpPr>
          <p:spPr>
            <a:xfrm>
              <a:off x="7318011" y="1456480"/>
              <a:ext cx="6339840"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sym typeface="+mn-ea"/>
                </a:rPr>
                <a:t>实现（Implement）——</a:t>
              </a:r>
              <a:r>
                <a:rPr lang="zh-CN" altLang="en-US" sz="2400" b="1" dirty="0">
                  <a:solidFill>
                    <a:schemeClr val="tx1">
                      <a:lumMod val="85000"/>
                      <a:lumOff val="15000"/>
                    </a:schemeClr>
                  </a:solidFill>
                </a:rPr>
                <a:t>软件测试</a:t>
              </a:r>
              <a:endParaRPr lang="zh-CN" altLang="en-US" sz="2400" b="1" dirty="0">
                <a:solidFill>
                  <a:schemeClr val="tx1">
                    <a:lumMod val="85000"/>
                    <a:lumOff val="15000"/>
                  </a:schemeClr>
                </a:solidFill>
              </a:endParaRPr>
            </a:p>
          </p:txBody>
        </p:sp>
        <p:sp>
          <p:nvSpPr>
            <p:cNvPr id="47" name="文本框 46"/>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program test</a:t>
              </a:r>
              <a:endParaRPr lang="en-US" altLang="zh-CN" sz="790" dirty="0">
                <a:solidFill>
                  <a:schemeClr val="bg1">
                    <a:lumMod val="65000"/>
                  </a:schemeClr>
                </a:solidFill>
                <a:latin typeface="Century Gothic" panose="020B0502020202020204" pitchFamily="34" charset="0"/>
                <a:ea typeface="+mj-ea"/>
              </a:endParaRPr>
            </a:p>
          </p:txBody>
        </p:sp>
      </p:grpSp>
      <p:pic>
        <p:nvPicPr>
          <p:cNvPr id="5" name="图片 4"/>
          <p:cNvPicPr>
            <a:picLocks noChangeAspect="1"/>
          </p:cNvPicPr>
          <p:nvPr/>
        </p:nvPicPr>
        <p:blipFill>
          <a:blip r:embed="rId1"/>
          <a:stretch>
            <a:fillRect/>
          </a:stretch>
        </p:blipFill>
        <p:spPr>
          <a:xfrm>
            <a:off x="511175" y="2153285"/>
            <a:ext cx="4366895" cy="2827655"/>
          </a:xfrm>
          <a:prstGeom prst="rect">
            <a:avLst/>
          </a:prstGeom>
        </p:spPr>
      </p:pic>
      <p:pic>
        <p:nvPicPr>
          <p:cNvPr id="6" name="图片 5"/>
          <p:cNvPicPr>
            <a:picLocks noChangeAspect="1"/>
          </p:cNvPicPr>
          <p:nvPr/>
        </p:nvPicPr>
        <p:blipFill>
          <a:blip r:embed="rId2"/>
          <a:stretch>
            <a:fillRect/>
          </a:stretch>
        </p:blipFill>
        <p:spPr>
          <a:xfrm>
            <a:off x="508635" y="4952365"/>
            <a:ext cx="4369435" cy="597535"/>
          </a:xfrm>
          <a:prstGeom prst="rect">
            <a:avLst/>
          </a:prstGeom>
        </p:spPr>
      </p:pic>
      <p:pic>
        <p:nvPicPr>
          <p:cNvPr id="2" name="图片 1"/>
          <p:cNvPicPr>
            <a:picLocks noChangeAspect="1"/>
          </p:cNvPicPr>
          <p:nvPr/>
        </p:nvPicPr>
        <p:blipFill>
          <a:blip r:embed="rId3"/>
          <a:stretch>
            <a:fillRect/>
          </a:stretch>
        </p:blipFill>
        <p:spPr>
          <a:xfrm>
            <a:off x="4986020" y="1950720"/>
            <a:ext cx="3977005" cy="4254500"/>
          </a:xfrm>
          <a:prstGeom prst="rect">
            <a:avLst/>
          </a:prstGeom>
        </p:spPr>
      </p:pic>
      <p:pic>
        <p:nvPicPr>
          <p:cNvPr id="3" name="图片 2" descr="校徽"/>
          <p:cNvPicPr>
            <a:picLocks noChangeAspect="1"/>
          </p:cNvPicPr>
          <p:nvPr/>
        </p:nvPicPr>
        <p:blipFill>
          <a:blip r:embed="rId4"/>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41732" y="3928561"/>
            <a:ext cx="1438622" cy="1033496"/>
          </a:xfrm>
          <a:prstGeom prst="roundRect">
            <a:avLst/>
          </a:prstGeom>
          <a:blipFill rotWithShape="1">
            <a:blip r:embed="rId1"/>
            <a:srcRect/>
            <a:stretch>
              <a:fillRect l="-3673" r="-36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22935" y="5021236"/>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管理员登陆</a:t>
            </a:r>
            <a:endParaRPr lang="zh-CN" altLang="en-US" b="1" dirty="0">
              <a:solidFill>
                <a:schemeClr val="tx1">
                  <a:lumMod val="75000"/>
                  <a:lumOff val="25000"/>
                </a:schemeClr>
              </a:solidFill>
            </a:endParaRPr>
          </a:p>
        </p:txBody>
      </p:sp>
      <p:sp>
        <p:nvSpPr>
          <p:cNvPr id="29" name="圆角矩形 28"/>
          <p:cNvSpPr/>
          <p:nvPr/>
        </p:nvSpPr>
        <p:spPr>
          <a:xfrm>
            <a:off x="4832936" y="3928561"/>
            <a:ext cx="1438622" cy="1033496"/>
          </a:xfrm>
          <a:prstGeom prst="roundRect">
            <a:avLst/>
          </a:prstGeom>
          <a:blipFill rotWithShape="1">
            <a:blip r:embed="rId2"/>
            <a:srcRect/>
            <a:stretch>
              <a:fillRect l="-4118" r="-40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613910" y="5021236"/>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订单管理</a:t>
            </a:r>
            <a:endParaRPr lang="zh-CN" altLang="en-US" b="1" dirty="0">
              <a:solidFill>
                <a:schemeClr val="tx1">
                  <a:lumMod val="75000"/>
                  <a:lumOff val="25000"/>
                </a:schemeClr>
              </a:solidFill>
            </a:endParaRPr>
          </a:p>
        </p:txBody>
      </p:sp>
      <p:sp>
        <p:nvSpPr>
          <p:cNvPr id="39" name="圆角矩形 38"/>
          <p:cNvSpPr/>
          <p:nvPr/>
        </p:nvSpPr>
        <p:spPr>
          <a:xfrm>
            <a:off x="2873397" y="3928561"/>
            <a:ext cx="1438622" cy="1033496"/>
          </a:xfrm>
          <a:prstGeom prst="roundRect">
            <a:avLst/>
          </a:prstGeom>
          <a:blipFill rotWithShape="1">
            <a:blip r:embed="rId3"/>
            <a:srcRect/>
            <a:stretch>
              <a:fillRect l="-11050" r="-109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654618" y="5021236"/>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房间详情管理</a:t>
            </a:r>
            <a:endParaRPr lang="zh-CN" altLang="en-US" b="1" dirty="0">
              <a:solidFill>
                <a:schemeClr val="tx1">
                  <a:lumMod val="75000"/>
                  <a:lumOff val="25000"/>
                </a:schemeClr>
              </a:solidFill>
            </a:endParaRPr>
          </a:p>
        </p:txBody>
      </p:sp>
      <p:sp>
        <p:nvSpPr>
          <p:cNvPr id="49" name="圆角矩形 48"/>
          <p:cNvSpPr/>
          <p:nvPr/>
        </p:nvSpPr>
        <p:spPr>
          <a:xfrm>
            <a:off x="6792687" y="3928561"/>
            <a:ext cx="1438622" cy="1033496"/>
          </a:xfrm>
          <a:prstGeom prst="roundRect">
            <a:avLst/>
          </a:prstGeom>
          <a:blipFill rotWithShape="1">
            <a:blip r:embed="rId4"/>
            <a:srcRect/>
            <a:stretch>
              <a:fillRect l="-4118" r="-40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573679" y="5021236"/>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产品推广</a:t>
            </a:r>
            <a:endParaRPr lang="zh-CN" altLang="en-US" b="1" dirty="0">
              <a:solidFill>
                <a:schemeClr val="tx1">
                  <a:lumMod val="75000"/>
                  <a:lumOff val="25000"/>
                </a:schemeClr>
              </a:solidFill>
            </a:endParaRPr>
          </a:p>
        </p:txBody>
      </p:sp>
      <p:sp>
        <p:nvSpPr>
          <p:cNvPr id="76" name="圆角矩形 75"/>
          <p:cNvSpPr/>
          <p:nvPr/>
        </p:nvSpPr>
        <p:spPr>
          <a:xfrm>
            <a:off x="913169" y="2228349"/>
            <a:ext cx="1438622" cy="1033496"/>
          </a:xfrm>
          <a:prstGeom prst="roundRect">
            <a:avLst/>
          </a:prstGeom>
          <a:blipFill rotWithShape="1">
            <a:blip r:embed="rId5"/>
            <a:srcRect/>
            <a:stretch>
              <a:fillRect l="-3927" r="-3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矩形 77"/>
          <p:cNvSpPr/>
          <p:nvPr/>
        </p:nvSpPr>
        <p:spPr>
          <a:xfrm>
            <a:off x="694373" y="3321024"/>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公众号服务</a:t>
            </a:r>
            <a:endParaRPr lang="zh-CN" altLang="en-US" b="1" dirty="0">
              <a:solidFill>
                <a:schemeClr val="tx1">
                  <a:lumMod val="75000"/>
                  <a:lumOff val="25000"/>
                </a:schemeClr>
              </a:solidFill>
            </a:endParaRPr>
          </a:p>
        </p:txBody>
      </p:sp>
      <p:sp>
        <p:nvSpPr>
          <p:cNvPr id="72" name="圆角矩形 71"/>
          <p:cNvSpPr/>
          <p:nvPr/>
        </p:nvSpPr>
        <p:spPr>
          <a:xfrm>
            <a:off x="2873168" y="2228349"/>
            <a:ext cx="1438622" cy="1033496"/>
          </a:xfrm>
          <a:prstGeom prst="roundRect">
            <a:avLst/>
          </a:prstGeom>
          <a:blipFill rotWithShape="1">
            <a:blip r:embed="rId6"/>
            <a:srcRect/>
            <a:stretch>
              <a:fillRect l="-4118" r="-40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矩形 73"/>
          <p:cNvSpPr/>
          <p:nvPr/>
        </p:nvSpPr>
        <p:spPr>
          <a:xfrm>
            <a:off x="2492375" y="3321050"/>
            <a:ext cx="217868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阿里云服务器维护</a:t>
            </a:r>
            <a:endParaRPr lang="zh-CN" altLang="en-US" b="1" dirty="0">
              <a:solidFill>
                <a:schemeClr val="tx1">
                  <a:lumMod val="75000"/>
                  <a:lumOff val="25000"/>
                </a:schemeClr>
              </a:solidFill>
            </a:endParaRPr>
          </a:p>
        </p:txBody>
      </p:sp>
      <p:sp>
        <p:nvSpPr>
          <p:cNvPr id="68" name="圆角矩形 67"/>
          <p:cNvSpPr/>
          <p:nvPr/>
        </p:nvSpPr>
        <p:spPr>
          <a:xfrm>
            <a:off x="4833166" y="2228349"/>
            <a:ext cx="1438622" cy="1033496"/>
          </a:xfrm>
          <a:prstGeom prst="roundRect">
            <a:avLst/>
          </a:prstGeom>
          <a:blipFill rotWithShape="1">
            <a:blip r:embed="rId7"/>
            <a:srcRect/>
            <a:stretch>
              <a:fillRect l="-3927" r="-3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4614386" y="3321024"/>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微信公众号运营</a:t>
            </a:r>
            <a:endParaRPr lang="zh-CN" altLang="en-US" b="1" dirty="0">
              <a:solidFill>
                <a:schemeClr val="tx1">
                  <a:lumMod val="75000"/>
                  <a:lumOff val="25000"/>
                </a:schemeClr>
              </a:solidFill>
            </a:endParaRPr>
          </a:p>
        </p:txBody>
      </p:sp>
      <p:sp>
        <p:nvSpPr>
          <p:cNvPr id="64" name="圆角矩形 63"/>
          <p:cNvSpPr/>
          <p:nvPr/>
        </p:nvSpPr>
        <p:spPr>
          <a:xfrm>
            <a:off x="6792687" y="2228349"/>
            <a:ext cx="1438622" cy="1033496"/>
          </a:xfrm>
          <a:prstGeom prst="roundRect">
            <a:avLst/>
          </a:prstGeom>
          <a:blipFill rotWithShape="1">
            <a:blip r:embed="rId8"/>
            <a:srcRect/>
            <a:stretch>
              <a:fillRect l="-3927" r="-3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6574155" y="3321024"/>
            <a:ext cx="1876425"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项目组人员管理</a:t>
            </a:r>
            <a:endParaRPr lang="zh-CN" altLang="en-US" b="1" dirty="0">
              <a:solidFill>
                <a:schemeClr val="tx1">
                  <a:lumMod val="75000"/>
                  <a:lumOff val="25000"/>
                </a:schemeClr>
              </a:solidFill>
            </a:endParaRPr>
          </a:p>
        </p:txBody>
      </p:sp>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04</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4382770" cy="625554"/>
            <a:chOff x="7318011" y="1456480"/>
            <a:chExt cx="5843693" cy="834072"/>
          </a:xfrm>
        </p:grpSpPr>
        <p:sp>
          <p:nvSpPr>
            <p:cNvPr id="38" name="文本框 37"/>
            <p:cNvSpPr txBox="1"/>
            <p:nvPr/>
          </p:nvSpPr>
          <p:spPr>
            <a:xfrm>
              <a:off x="7318011" y="1456480"/>
              <a:ext cx="5843693" cy="613833"/>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85000"/>
                      <a:lumOff val="15000"/>
                    </a:schemeClr>
                  </a:solidFill>
                </a:rPr>
                <a:t>运作（Operate）——</a:t>
              </a:r>
              <a:r>
                <a:rPr lang="zh-CN" altLang="en-US" sz="2400" b="1" dirty="0">
                  <a:solidFill>
                    <a:schemeClr val="tx1">
                      <a:lumMod val="85000"/>
                      <a:lumOff val="15000"/>
                    </a:schemeClr>
                  </a:solidFill>
                  <a:sym typeface="+mn-ea"/>
                </a:rPr>
                <a:t>运营维护</a:t>
              </a:r>
              <a:endParaRPr lang="en-US" altLang="zh-CN"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Operation and maintenance</a:t>
              </a:r>
              <a:endParaRPr lang="en-US" altLang="zh-CN" sz="790" dirty="0">
                <a:solidFill>
                  <a:schemeClr val="bg1">
                    <a:lumMod val="65000"/>
                  </a:schemeClr>
                </a:solidFill>
                <a:latin typeface="Century Gothic" panose="020B0502020202020204" pitchFamily="34" charset="0"/>
                <a:ea typeface="+mj-ea"/>
              </a:endParaRPr>
            </a:p>
          </p:txBody>
        </p:sp>
      </p:grpSp>
      <p:sp>
        <p:nvSpPr>
          <p:cNvPr id="12" name="图文框 11"/>
          <p:cNvSpPr/>
          <p:nvPr/>
        </p:nvSpPr>
        <p:spPr>
          <a:xfrm>
            <a:off x="3970020" y="5565590"/>
            <a:ext cx="1496378" cy="345281"/>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8" name="文本框 7"/>
          <p:cNvSpPr txBox="1"/>
          <p:nvPr/>
        </p:nvSpPr>
        <p:spPr>
          <a:xfrm>
            <a:off x="4352039" y="5565509"/>
            <a:ext cx="868680" cy="368300"/>
          </a:xfrm>
          <a:prstGeom prst="rect">
            <a:avLst/>
          </a:prstGeom>
          <a:noFill/>
        </p:spPr>
        <p:txBody>
          <a:bodyPr wrap="none" rtlCol="0">
            <a:spAutoFit/>
            <a:scene3d>
              <a:camera prst="orthographicFront"/>
              <a:lightRig rig="threePt" dir="t"/>
            </a:scene3d>
            <a:sp3d contourW="12700"/>
          </a:bodyPr>
          <a:p>
            <a:pPr algn="l"/>
            <a:r>
              <a:rPr lang="zh-CN" altLang="en-US" b="1" dirty="0">
                <a:solidFill>
                  <a:schemeClr val="tx1">
                    <a:lumMod val="85000"/>
                    <a:lumOff val="15000"/>
                  </a:schemeClr>
                </a:solidFill>
              </a:rPr>
              <a:t>完备性</a:t>
            </a:r>
            <a:endParaRPr lang="zh-CN" altLang="en-US" b="1" dirty="0">
              <a:solidFill>
                <a:schemeClr val="tx1">
                  <a:lumMod val="85000"/>
                  <a:lumOff val="15000"/>
                </a:schemeClr>
              </a:solidFill>
            </a:endParaRPr>
          </a:p>
        </p:txBody>
      </p:sp>
      <p:pic>
        <p:nvPicPr>
          <p:cNvPr id="7" name="图片 6" descr="校徽"/>
          <p:cNvPicPr>
            <a:picLocks noChangeAspect="1"/>
          </p:cNvPicPr>
          <p:nvPr/>
        </p:nvPicPr>
        <p:blipFill>
          <a:blip r:embed="rId9"/>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3560933" y="1801642"/>
            <a:ext cx="2022134" cy="2932416"/>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3341846" y="3413416"/>
            <a:ext cx="2459831" cy="119888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tx1">
                    <a:lumMod val="75000"/>
                    <a:lumOff val="25000"/>
                  </a:schemeClr>
                </a:solidFill>
              </a:rPr>
              <a:t>教学目标</a:t>
            </a:r>
            <a:endParaRPr lang="zh-CN" altLang="en-US" sz="3600" b="1" dirty="0">
              <a:solidFill>
                <a:schemeClr val="tx1">
                  <a:lumMod val="75000"/>
                  <a:lumOff val="25000"/>
                </a:schemeClr>
              </a:solidFill>
            </a:endParaRPr>
          </a:p>
          <a:p>
            <a:pPr algn="ctr"/>
            <a:r>
              <a:rPr lang="zh-CN" altLang="en-US" sz="3600" b="1" dirty="0">
                <a:solidFill>
                  <a:schemeClr val="tx1">
                    <a:lumMod val="75000"/>
                    <a:lumOff val="25000"/>
                  </a:schemeClr>
                </a:solidFill>
              </a:rPr>
              <a:t>及场景</a:t>
            </a:r>
            <a:endParaRPr lang="zh-CN" altLang="en-US" sz="3600" b="1" dirty="0">
              <a:solidFill>
                <a:schemeClr val="tx1">
                  <a:lumMod val="75000"/>
                  <a:lumOff val="25000"/>
                </a:schemeClr>
              </a:solidFill>
            </a:endParaRPr>
          </a:p>
        </p:txBody>
      </p:sp>
      <p:sp>
        <p:nvSpPr>
          <p:cNvPr id="6" name="文本框 5"/>
          <p:cNvSpPr txBox="1"/>
          <p:nvPr/>
        </p:nvSpPr>
        <p:spPr>
          <a:xfrm>
            <a:off x="3648075" y="1969313"/>
            <a:ext cx="1847850" cy="1198880"/>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chemeClr val="bg1"/>
                </a:solidFill>
                <a:latin typeface="Century Gothic" panose="020B0502020202020204" pitchFamily="34" charset="0"/>
              </a:rPr>
              <a:t>03</a:t>
            </a:r>
            <a:endParaRPr lang="zh-CN" altLang="en-US" sz="7200" dirty="0">
              <a:solidFill>
                <a:schemeClr val="bg1"/>
              </a:solidFill>
              <a:latin typeface="Century Gothic" panose="020B0502020202020204" pitchFamily="34" charset="0"/>
            </a:endParaRPr>
          </a:p>
        </p:txBody>
      </p:sp>
      <p:pic>
        <p:nvPicPr>
          <p:cNvPr id="7" name="图片 6"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509929" y="1964187"/>
            <a:ext cx="4007168" cy="4246245"/>
          </a:xfrm>
          <a:prstGeom prst="rect">
            <a:avLst/>
          </a:prstGeom>
          <a:noFill/>
        </p:spPr>
        <p:txBody>
          <a:bodyPr wrap="square" rtlCol="0">
            <a:spAutoFit/>
            <a:scene3d>
              <a:camera prst="orthographicFront"/>
              <a:lightRig rig="threePt" dir="t"/>
            </a:scene3d>
            <a:sp3d contourW="12700"/>
          </a:bodyPr>
          <a:lstStyle/>
          <a:p>
            <a:pPr algn="just">
              <a:lnSpc>
                <a:spcPct val="120000"/>
              </a:lnSpc>
            </a:pPr>
            <a:r>
              <a:rPr sz="1500" dirty="0">
                <a:solidFill>
                  <a:schemeClr val="tx1">
                    <a:lumMod val="50000"/>
                    <a:lumOff val="50000"/>
                  </a:schemeClr>
                </a:solidFill>
                <a:latin typeface="Century Gothic" panose="020B0502020202020204" pitchFamily="34" charset="0"/>
                <a:ea typeface="+mj-ea"/>
                <a:sym typeface="+mn-ea"/>
              </a:rPr>
              <a:t>本案例可适用的</a:t>
            </a:r>
            <a:r>
              <a:rPr sz="1500" b="1" dirty="0">
                <a:solidFill>
                  <a:schemeClr val="tx1">
                    <a:lumMod val="50000"/>
                    <a:lumOff val="50000"/>
                  </a:schemeClr>
                </a:solidFill>
                <a:latin typeface="Century Gothic" panose="020B0502020202020204" pitchFamily="34" charset="0"/>
                <a:ea typeface="+mj-ea"/>
                <a:sym typeface="+mn-ea"/>
              </a:rPr>
              <a:t>知识点</a:t>
            </a:r>
            <a:r>
              <a:rPr sz="1500" dirty="0">
                <a:solidFill>
                  <a:schemeClr val="tx1">
                    <a:lumMod val="50000"/>
                    <a:lumOff val="50000"/>
                  </a:schemeClr>
                </a:solidFill>
                <a:latin typeface="Century Gothic" panose="020B0502020202020204" pitchFamily="34" charset="0"/>
                <a:ea typeface="+mj-ea"/>
                <a:sym typeface="+mn-ea"/>
              </a:rPr>
              <a:t>包括</a:t>
            </a:r>
            <a:r>
              <a:rPr lang="zh-CN" sz="1500" dirty="0">
                <a:solidFill>
                  <a:schemeClr val="tx1">
                    <a:lumMod val="50000"/>
                    <a:lumOff val="50000"/>
                  </a:schemeClr>
                </a:solidFill>
                <a:latin typeface="Century Gothic" panose="020B0502020202020204" pitchFamily="34" charset="0"/>
                <a:ea typeface="+mj-ea"/>
                <a:sym typeface="+mn-ea"/>
              </a:rPr>
              <a:t>：</a:t>
            </a:r>
            <a:endParaRPr lang="zh-CN" sz="1500" dirty="0">
              <a:solidFill>
                <a:schemeClr val="tx1">
                  <a:lumMod val="50000"/>
                  <a:lumOff val="50000"/>
                </a:schemeClr>
              </a:solidFill>
              <a:latin typeface="Century Gothic" panose="020B0502020202020204" pitchFamily="34" charset="0"/>
              <a:ea typeface="+mj-ea"/>
            </a:endParaRPr>
          </a:p>
          <a:p>
            <a:pPr algn="just">
              <a:lnSpc>
                <a:spcPct val="120000"/>
              </a:lnSpc>
            </a:pPr>
            <a:r>
              <a:rPr lang="zh-CN" sz="1500" dirty="0">
                <a:solidFill>
                  <a:schemeClr val="tx1">
                    <a:lumMod val="50000"/>
                    <a:lumOff val="50000"/>
                  </a:schemeClr>
                </a:solidFill>
                <a:latin typeface="Century Gothic" panose="020B0502020202020204" pitchFamily="34" charset="0"/>
                <a:ea typeface="+mj-ea"/>
                <a:sym typeface="+mn-ea"/>
              </a:rPr>
              <a:t>（</a:t>
            </a:r>
            <a:r>
              <a:rPr lang="en-US" altLang="zh-CN" sz="1500" dirty="0">
                <a:solidFill>
                  <a:schemeClr val="tx1">
                    <a:lumMod val="50000"/>
                    <a:lumOff val="50000"/>
                  </a:schemeClr>
                </a:solidFill>
                <a:latin typeface="Century Gothic" panose="020B0502020202020204" pitchFamily="34" charset="0"/>
                <a:ea typeface="+mj-ea"/>
                <a:sym typeface="+mn-ea"/>
              </a:rPr>
              <a:t>1</a:t>
            </a:r>
            <a:r>
              <a:rPr lang="zh-CN" sz="1500" dirty="0">
                <a:solidFill>
                  <a:schemeClr val="tx1">
                    <a:lumMod val="50000"/>
                    <a:lumOff val="50000"/>
                  </a:schemeClr>
                </a:solidFill>
                <a:latin typeface="Century Gothic" panose="020B0502020202020204" pitchFamily="34" charset="0"/>
                <a:ea typeface="+mj-ea"/>
                <a:sym typeface="+mn-ea"/>
              </a:rPr>
              <a:t>）</a:t>
            </a:r>
            <a:r>
              <a:rPr sz="1500" dirty="0">
                <a:solidFill>
                  <a:schemeClr val="tx1">
                    <a:lumMod val="50000"/>
                    <a:lumOff val="50000"/>
                  </a:schemeClr>
                </a:solidFill>
                <a:latin typeface="Century Gothic" panose="020B0502020202020204" pitchFamily="34" charset="0"/>
                <a:ea typeface="+mj-ea"/>
                <a:sym typeface="+mn-ea"/>
              </a:rPr>
              <a:t>系统项目的提出预可行性分析；系统方案的制定、评价和改进；新旧系统的分析和比较；现有软件、硬件和数据资源的有效利用（系统规划）；</a:t>
            </a:r>
            <a:endParaRPr sz="1500" dirty="0">
              <a:solidFill>
                <a:schemeClr val="tx1">
                  <a:lumMod val="50000"/>
                  <a:lumOff val="50000"/>
                </a:schemeClr>
              </a:solidFill>
              <a:latin typeface="Century Gothic" panose="020B0502020202020204" pitchFamily="34" charset="0"/>
              <a:ea typeface="+mj-ea"/>
            </a:endParaRPr>
          </a:p>
          <a:p>
            <a:pPr algn="just">
              <a:lnSpc>
                <a:spcPct val="120000"/>
              </a:lnSpc>
            </a:pPr>
            <a:r>
              <a:rPr lang="zh-CN" sz="1500" dirty="0">
                <a:solidFill>
                  <a:schemeClr val="tx1">
                    <a:lumMod val="50000"/>
                    <a:lumOff val="50000"/>
                  </a:schemeClr>
                </a:solidFill>
                <a:latin typeface="Century Gothic" panose="020B0502020202020204" pitchFamily="34" charset="0"/>
                <a:ea typeface="+mj-ea"/>
                <a:sym typeface="+mn-ea"/>
              </a:rPr>
              <a:t>（</a:t>
            </a:r>
            <a:r>
              <a:rPr lang="en-US" altLang="zh-CN" sz="1500" dirty="0">
                <a:solidFill>
                  <a:schemeClr val="tx1">
                    <a:lumMod val="50000"/>
                    <a:lumOff val="50000"/>
                  </a:schemeClr>
                </a:solidFill>
                <a:latin typeface="Century Gothic" panose="020B0502020202020204" pitchFamily="34" charset="0"/>
                <a:ea typeface="+mj-ea"/>
                <a:sym typeface="+mn-ea"/>
              </a:rPr>
              <a:t>2</a:t>
            </a:r>
            <a:r>
              <a:rPr lang="zh-CN" sz="1500" dirty="0">
                <a:solidFill>
                  <a:schemeClr val="tx1">
                    <a:lumMod val="50000"/>
                    <a:lumOff val="50000"/>
                  </a:schemeClr>
                </a:solidFill>
                <a:latin typeface="Century Gothic" panose="020B0502020202020204" pitchFamily="34" charset="0"/>
                <a:ea typeface="+mj-ea"/>
                <a:sym typeface="+mn-ea"/>
              </a:rPr>
              <a:t>）</a:t>
            </a:r>
            <a:r>
              <a:rPr sz="1500" dirty="0">
                <a:solidFill>
                  <a:schemeClr val="tx1">
                    <a:lumMod val="50000"/>
                    <a:lumOff val="50000"/>
                  </a:schemeClr>
                </a:solidFill>
                <a:latin typeface="Century Gothic" panose="020B0502020202020204" pitchFamily="34" charset="0"/>
                <a:ea typeface="+mj-ea"/>
                <a:sym typeface="+mn-ea"/>
              </a:rPr>
              <a:t>基于架构的软件开发过程；软件的质量属性；架构（模型）风格；特定领域软件架构；基于架构的软件开发方法；架构评估；软件产品线；系统演化（软件架构设计）；</a:t>
            </a:r>
            <a:endParaRPr sz="15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sz="1500" dirty="0">
                <a:solidFill>
                  <a:schemeClr val="tx1">
                    <a:lumMod val="50000"/>
                    <a:lumOff val="50000"/>
                  </a:schemeClr>
                </a:solidFill>
                <a:latin typeface="Century Gothic" panose="020B0502020202020204" pitchFamily="34" charset="0"/>
                <a:ea typeface="+mj-ea"/>
                <a:sym typeface="+mn-ea"/>
              </a:rPr>
              <a:t>（</a:t>
            </a:r>
            <a:r>
              <a:rPr lang="en-US" altLang="zh-CN" sz="1500" dirty="0">
                <a:solidFill>
                  <a:schemeClr val="tx1">
                    <a:lumMod val="50000"/>
                    <a:lumOff val="50000"/>
                  </a:schemeClr>
                </a:solidFill>
                <a:latin typeface="Century Gothic" panose="020B0502020202020204" pitchFamily="34" charset="0"/>
                <a:ea typeface="+mj-ea"/>
                <a:sym typeface="+mn-ea"/>
              </a:rPr>
              <a:t>3</a:t>
            </a:r>
            <a:r>
              <a:rPr lang="zh-CN" sz="1500" dirty="0">
                <a:solidFill>
                  <a:schemeClr val="tx1">
                    <a:lumMod val="50000"/>
                    <a:lumOff val="50000"/>
                  </a:schemeClr>
                </a:solidFill>
                <a:latin typeface="Century Gothic" panose="020B0502020202020204" pitchFamily="34" charset="0"/>
                <a:ea typeface="+mj-ea"/>
                <a:sym typeface="+mn-ea"/>
              </a:rPr>
              <a:t>）</a:t>
            </a:r>
            <a:r>
              <a:rPr sz="1500" dirty="0">
                <a:solidFill>
                  <a:schemeClr val="tx1">
                    <a:lumMod val="50000"/>
                    <a:lumOff val="50000"/>
                  </a:schemeClr>
                </a:solidFill>
                <a:latin typeface="Century Gothic" panose="020B0502020202020204" pitchFamily="34" charset="0"/>
                <a:ea typeface="+mj-ea"/>
                <a:sym typeface="+mn-ea"/>
              </a:rPr>
              <a:t>系统的访问控制技术；数据的完整性；数据与文件的加密；通信的安全性；系统的安全性设计（系统的安全性和保密性设计）</a:t>
            </a:r>
            <a:endParaRPr sz="1500" dirty="0">
              <a:solidFill>
                <a:schemeClr val="tx1">
                  <a:lumMod val="50000"/>
                  <a:lumOff val="50000"/>
                </a:schemeClr>
              </a:solidFill>
              <a:latin typeface="Century Gothic" panose="020B0502020202020204" pitchFamily="34" charset="0"/>
              <a:ea typeface="+mj-ea"/>
              <a:sym typeface="+mn-ea"/>
            </a:endParaRPr>
          </a:p>
          <a:p>
            <a:pPr algn="just">
              <a:lnSpc>
                <a:spcPct val="120000"/>
              </a:lnSpc>
            </a:pPr>
            <a:r>
              <a:rPr lang="zh-CN" sz="1500" dirty="0">
                <a:solidFill>
                  <a:schemeClr val="tx1">
                    <a:lumMod val="50000"/>
                    <a:lumOff val="50000"/>
                  </a:schemeClr>
                </a:solidFill>
                <a:latin typeface="Century Gothic" panose="020B0502020202020204" pitchFamily="34" charset="0"/>
                <a:ea typeface="+mj-ea"/>
                <a:sym typeface="+mn-ea"/>
              </a:rPr>
              <a:t>（</a:t>
            </a:r>
            <a:r>
              <a:rPr lang="en-US" altLang="zh-CN" sz="1500" dirty="0">
                <a:solidFill>
                  <a:schemeClr val="tx1">
                    <a:lumMod val="50000"/>
                    <a:lumOff val="50000"/>
                  </a:schemeClr>
                </a:solidFill>
                <a:latin typeface="Century Gothic" panose="020B0502020202020204" pitchFamily="34" charset="0"/>
                <a:ea typeface="+mj-ea"/>
                <a:sym typeface="+mn-ea"/>
              </a:rPr>
              <a:t>4</a:t>
            </a:r>
            <a:r>
              <a:rPr lang="zh-CN" sz="1500" dirty="0">
                <a:solidFill>
                  <a:schemeClr val="tx1">
                    <a:lumMod val="50000"/>
                    <a:lumOff val="50000"/>
                  </a:schemeClr>
                </a:solidFill>
                <a:latin typeface="Century Gothic" panose="020B0502020202020204" pitchFamily="34" charset="0"/>
                <a:ea typeface="+mj-ea"/>
                <a:sym typeface="+mn-ea"/>
              </a:rPr>
              <a:t>）</a:t>
            </a:r>
            <a:r>
              <a:rPr sz="1500" dirty="0">
                <a:solidFill>
                  <a:schemeClr val="tx1">
                    <a:lumMod val="50000"/>
                    <a:lumOff val="50000"/>
                  </a:schemeClr>
                </a:solidFill>
                <a:latin typeface="Century Gothic" panose="020B0502020202020204" pitchFamily="34" charset="0"/>
                <a:ea typeface="+mj-ea"/>
                <a:sym typeface="+mn-ea"/>
              </a:rPr>
              <a:t>白盒测试、黑盒测试的定义以及测试具体的方法（软件测试）等方面的知识点。</a:t>
            </a:r>
            <a:endParaRPr lang="zh-CN" altLang="en-US" sz="1500" dirty="0">
              <a:solidFill>
                <a:schemeClr val="tx1">
                  <a:lumMod val="50000"/>
                  <a:lumOff val="50000"/>
                </a:schemeClr>
              </a:solidFill>
              <a:latin typeface="Century Gothic" panose="020B0502020202020204" pitchFamily="34" charset="0"/>
              <a:ea typeface="+mj-ea"/>
            </a:endParaRPr>
          </a:p>
          <a:p>
            <a:pPr algn="just">
              <a:lnSpc>
                <a:spcPct val="120000"/>
              </a:lnSpc>
            </a:pPr>
            <a:endParaRPr sz="1500" dirty="0">
              <a:solidFill>
                <a:schemeClr val="tx1">
                  <a:lumMod val="50000"/>
                  <a:lumOff val="50000"/>
                </a:schemeClr>
              </a:solidFill>
              <a:latin typeface="Century Gothic" panose="020B0502020202020204" pitchFamily="34" charset="0"/>
              <a:ea typeface="+mj-ea"/>
            </a:endParaRPr>
          </a:p>
        </p:txBody>
      </p:sp>
      <p:sp>
        <p:nvSpPr>
          <p:cNvPr id="22" name="文本框 21"/>
          <p:cNvSpPr txBox="1"/>
          <p:nvPr/>
        </p:nvSpPr>
        <p:spPr>
          <a:xfrm>
            <a:off x="485299" y="3803306"/>
            <a:ext cx="3815239" cy="681355"/>
          </a:xfrm>
          <a:prstGeom prst="rect">
            <a:avLst/>
          </a:prstGeom>
          <a:noFill/>
        </p:spPr>
        <p:txBody>
          <a:bodyPr wrap="square" rtlCol="0">
            <a:spAutoFit/>
            <a:scene3d>
              <a:camera prst="orthographicFront"/>
              <a:lightRig rig="threePt" dir="t"/>
            </a:scene3d>
            <a:sp3d contourW="12700"/>
          </a:bodyPr>
          <a:lstStyle/>
          <a:p>
            <a:pPr algn="just">
              <a:lnSpc>
                <a:spcPct val="120000"/>
              </a:lnSpc>
            </a:pPr>
            <a:r>
              <a:rPr sz="1600" dirty="0">
                <a:solidFill>
                  <a:schemeClr val="tx1">
                    <a:lumMod val="50000"/>
                    <a:lumOff val="50000"/>
                  </a:schemeClr>
                </a:solidFill>
                <a:latin typeface="Century Gothic" panose="020B0502020202020204" pitchFamily="34" charset="0"/>
                <a:ea typeface="+mj-ea"/>
              </a:rPr>
              <a:t>案例以</a:t>
            </a:r>
            <a:r>
              <a:rPr sz="1600" b="1" dirty="0">
                <a:solidFill>
                  <a:schemeClr val="tx1">
                    <a:lumMod val="50000"/>
                    <a:lumOff val="50000"/>
                  </a:schemeClr>
                </a:solidFill>
                <a:latin typeface="Century Gothic" panose="020B0502020202020204" pitchFamily="34" charset="0"/>
                <a:ea typeface="+mj-ea"/>
              </a:rPr>
              <a:t>文字、代码</a:t>
            </a:r>
            <a:r>
              <a:rPr sz="1600" dirty="0">
                <a:solidFill>
                  <a:schemeClr val="tx1">
                    <a:lumMod val="50000"/>
                    <a:lumOff val="50000"/>
                  </a:schemeClr>
                </a:solidFill>
                <a:latin typeface="Century Gothic" panose="020B0502020202020204" pitchFamily="34" charset="0"/>
                <a:ea typeface="+mj-ea"/>
              </a:rPr>
              <a:t>为主、以</a:t>
            </a:r>
            <a:r>
              <a:rPr sz="1600" b="1" dirty="0">
                <a:solidFill>
                  <a:schemeClr val="tx1">
                    <a:lumMod val="50000"/>
                    <a:lumOff val="50000"/>
                  </a:schemeClr>
                </a:solidFill>
                <a:latin typeface="Century Gothic" panose="020B0502020202020204" pitchFamily="34" charset="0"/>
                <a:ea typeface="+mj-ea"/>
              </a:rPr>
              <a:t>视频</a:t>
            </a:r>
            <a:r>
              <a:rPr sz="1600" dirty="0">
                <a:solidFill>
                  <a:schemeClr val="tx1">
                    <a:lumMod val="50000"/>
                    <a:lumOff val="50000"/>
                  </a:schemeClr>
                </a:solidFill>
                <a:latin typeface="Century Gothic" panose="020B0502020202020204" pitchFamily="34" charset="0"/>
                <a:ea typeface="+mj-ea"/>
              </a:rPr>
              <a:t>为辅助。案例适用于高年级本科生及研究生。</a:t>
            </a:r>
            <a:endParaRPr sz="1600" dirty="0">
              <a:solidFill>
                <a:schemeClr val="tx1">
                  <a:lumMod val="50000"/>
                  <a:lumOff val="50000"/>
                </a:schemeClr>
              </a:solidFill>
              <a:latin typeface="Century Gothic" panose="020B0502020202020204" pitchFamily="34" charset="0"/>
              <a:ea typeface="+mj-ea"/>
            </a:endParaRPr>
          </a:p>
        </p:txBody>
      </p:sp>
      <p:sp>
        <p:nvSpPr>
          <p:cNvPr id="23" name="文本框 22"/>
          <p:cNvSpPr txBox="1"/>
          <p:nvPr/>
        </p:nvSpPr>
        <p:spPr>
          <a:xfrm>
            <a:off x="485140" y="2013717"/>
            <a:ext cx="3815239" cy="1565910"/>
          </a:xfrm>
          <a:prstGeom prst="rect">
            <a:avLst/>
          </a:prstGeom>
          <a:noFill/>
        </p:spPr>
        <p:txBody>
          <a:bodyPr wrap="square" rtlCol="0">
            <a:spAutoFit/>
            <a:scene3d>
              <a:camera prst="orthographicFront"/>
              <a:lightRig rig="threePt" dir="t"/>
            </a:scene3d>
            <a:sp3d contourW="12700"/>
          </a:bodyPr>
          <a:lstStyle/>
          <a:p>
            <a:pPr algn="just">
              <a:lnSpc>
                <a:spcPct val="120000"/>
              </a:lnSpc>
            </a:pPr>
            <a:r>
              <a:rPr sz="1600" dirty="0">
                <a:solidFill>
                  <a:schemeClr val="tx1">
                    <a:lumMod val="50000"/>
                    <a:lumOff val="50000"/>
                  </a:schemeClr>
                </a:solidFill>
                <a:latin typeface="Century Gothic" panose="020B0502020202020204" pitchFamily="34" charset="0"/>
                <a:ea typeface="+mj-ea"/>
                <a:sym typeface="+mn-ea"/>
              </a:rPr>
              <a:t>本案例作为</a:t>
            </a:r>
            <a:r>
              <a:rPr sz="1600" b="1" dirty="0">
                <a:solidFill>
                  <a:schemeClr val="tx1">
                    <a:lumMod val="50000"/>
                    <a:lumOff val="50000"/>
                  </a:schemeClr>
                </a:solidFill>
                <a:latin typeface="Century Gothic" panose="020B0502020202020204" pitchFamily="34" charset="0"/>
                <a:ea typeface="+mj-ea"/>
                <a:sym typeface="+mn-ea"/>
              </a:rPr>
              <a:t>完整项目式教学案例</a:t>
            </a:r>
            <a:r>
              <a:rPr sz="1600" dirty="0">
                <a:solidFill>
                  <a:schemeClr val="tx1">
                    <a:lumMod val="50000"/>
                    <a:lumOff val="50000"/>
                  </a:schemeClr>
                </a:solidFill>
                <a:latin typeface="Century Gothic" panose="020B0502020202020204" pitchFamily="34" charset="0"/>
                <a:ea typeface="+mj-ea"/>
                <a:sym typeface="+mn-ea"/>
              </a:rPr>
              <a:t>，可适用于需求工程、软件工程、软件过程、Java、面向对象程序设计、J2EE架构与程序设计、数据库系统设计、Web开发、软件架构设计等课程。</a:t>
            </a:r>
            <a:endParaRPr lang="zh-CN" altLang="en-US" sz="1600" dirty="0">
              <a:solidFill>
                <a:schemeClr val="tx1">
                  <a:lumMod val="50000"/>
                  <a:lumOff val="50000"/>
                </a:schemeClr>
              </a:solidFill>
              <a:latin typeface="Century Gothic" panose="020B0502020202020204" pitchFamily="34" charset="0"/>
              <a:ea typeface="+mj-ea"/>
            </a:endParaRPr>
          </a:p>
        </p:txBody>
      </p:sp>
      <p:sp>
        <p:nvSpPr>
          <p:cNvPr id="27" name="任意多边形: 形状 26"/>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8" name="任意多边形: 形状 27"/>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9" name="文本框 28"/>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0" name="组合 29"/>
          <p:cNvGrpSpPr/>
          <p:nvPr/>
        </p:nvGrpSpPr>
        <p:grpSpPr>
          <a:xfrm>
            <a:off x="1104967" y="1135908"/>
            <a:ext cx="3195571" cy="625554"/>
            <a:chOff x="7318011" y="1456480"/>
            <a:chExt cx="4260761" cy="834072"/>
          </a:xfrm>
        </p:grpSpPr>
        <p:sp>
          <p:nvSpPr>
            <p:cNvPr id="31" name="文本框 30"/>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使用场景</a:t>
              </a:r>
              <a:endParaRPr lang="zh-CN" altLang="en-US" sz="2400" b="1" dirty="0">
                <a:solidFill>
                  <a:schemeClr val="tx1">
                    <a:lumMod val="85000"/>
                    <a:lumOff val="15000"/>
                  </a:schemeClr>
                </a:solidFill>
              </a:endParaRPr>
            </a:p>
          </p:txBody>
        </p:sp>
        <p:sp>
          <p:nvSpPr>
            <p:cNvPr id="32" name="文本框 31"/>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scenes to be used</a:t>
              </a:r>
              <a:endParaRPr lang="en-US" altLang="zh-CN" sz="790" dirty="0">
                <a:solidFill>
                  <a:schemeClr val="bg1">
                    <a:lumMod val="65000"/>
                  </a:schemeClr>
                </a:solidFill>
                <a:latin typeface="Century Gothic" panose="020B0502020202020204" pitchFamily="34" charset="0"/>
                <a:ea typeface="+mj-ea"/>
              </a:endParaRPr>
            </a:p>
          </p:txBody>
        </p:sp>
      </p:grpSp>
      <p:pic>
        <p:nvPicPr>
          <p:cNvPr id="4" name="图片 3" descr="校徽"/>
          <p:cNvPicPr>
            <a:picLocks noChangeAspect="1"/>
          </p:cNvPicPr>
          <p:nvPr/>
        </p:nvPicPr>
        <p:blipFill>
          <a:blip r:embed="rId1"/>
          <a:stretch>
            <a:fillRect/>
          </a:stretch>
        </p:blipFill>
        <p:spPr>
          <a:xfrm>
            <a:off x="7878604" y="1009782"/>
            <a:ext cx="1004411" cy="1003935"/>
          </a:xfrm>
          <a:prstGeom prst="rect">
            <a:avLst/>
          </a:prstGeom>
        </p:spPr>
      </p:pic>
      <p:sp>
        <p:nvSpPr>
          <p:cNvPr id="12" name="图文框 11"/>
          <p:cNvSpPr/>
          <p:nvPr/>
        </p:nvSpPr>
        <p:spPr>
          <a:xfrm>
            <a:off x="3755708" y="6232657"/>
            <a:ext cx="1496378" cy="345281"/>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8" name="文本框 7"/>
          <p:cNvSpPr txBox="1"/>
          <p:nvPr/>
        </p:nvSpPr>
        <p:spPr>
          <a:xfrm>
            <a:off x="4137727" y="6232576"/>
            <a:ext cx="868680" cy="368300"/>
          </a:xfrm>
          <a:prstGeom prst="rect">
            <a:avLst/>
          </a:prstGeom>
          <a:noFill/>
        </p:spPr>
        <p:txBody>
          <a:bodyPr wrap="none" rtlCol="0">
            <a:spAutoFit/>
            <a:scene3d>
              <a:camera prst="orthographicFront"/>
              <a:lightRig rig="threePt" dir="t"/>
            </a:scene3d>
            <a:sp3d contourW="12700"/>
          </a:bodyPr>
          <a:p>
            <a:pPr algn="l"/>
            <a:r>
              <a:rPr lang="zh-CN" altLang="en-US" b="1" dirty="0">
                <a:solidFill>
                  <a:schemeClr val="tx1">
                    <a:lumMod val="85000"/>
                    <a:lumOff val="15000"/>
                  </a:schemeClr>
                </a:solidFill>
              </a:rPr>
              <a:t>多样性</a:t>
            </a:r>
            <a:endParaRPr lang="zh-CN" altLang="en-US"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464469" y="1928945"/>
            <a:ext cx="6172200" cy="857250"/>
          </a:xfrm>
        </p:spPr>
        <p:txBody>
          <a:bodyPr/>
          <a:lstStyle/>
          <a:p>
            <a:endParaRPr lang="zh-CN" altLang="en-US" smtClean="0"/>
          </a:p>
        </p:txBody>
      </p:sp>
      <p:pic>
        <p:nvPicPr>
          <p:cNvPr id="12291" name="内容占位符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821055" y="1022641"/>
            <a:ext cx="7458551" cy="3777139"/>
          </a:xfrm>
        </p:spPr>
      </p:pic>
      <p:sp>
        <p:nvSpPr>
          <p:cNvPr id="12292" name="内容占位符 2"/>
          <p:cNvSpPr txBox="1"/>
          <p:nvPr/>
        </p:nvSpPr>
        <p:spPr bwMode="auto">
          <a:xfrm>
            <a:off x="1190599" y="4706040"/>
            <a:ext cx="6446044" cy="246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dirty="0">
                <a:latin typeface="宋体" panose="02010600030101010101" pitchFamily="2" charset="-122"/>
              </a:rPr>
              <a:t>是</a:t>
            </a:r>
            <a:r>
              <a:rPr lang="zh-CN" altLang="zh-CN" sz="1500" b="1" dirty="0">
                <a:solidFill>
                  <a:srgbClr val="C00000"/>
                </a:solidFill>
              </a:rPr>
              <a:t>国家精品资源共享课</a:t>
            </a:r>
            <a:r>
              <a:rPr lang="zh-CN" altLang="en-US" sz="1500" b="1" dirty="0">
                <a:solidFill>
                  <a:srgbClr val="C00000"/>
                </a:solidFill>
              </a:rPr>
              <a:t>、</a:t>
            </a:r>
            <a:r>
              <a:rPr lang="zh-CN" altLang="zh-CN" sz="1500" b="1" dirty="0">
                <a:solidFill>
                  <a:srgbClr val="C00000"/>
                </a:solidFill>
              </a:rPr>
              <a:t>中国大学资源共享课</a:t>
            </a:r>
            <a:r>
              <a:rPr lang="zh-CN" altLang="en-US" sz="1500" dirty="0">
                <a:solidFill>
                  <a:srgbClr val="C00000"/>
                </a:solidFill>
              </a:rPr>
              <a:t>、</a:t>
            </a:r>
            <a:r>
              <a:rPr lang="zh-CN" altLang="en-US" sz="1500" b="1" dirty="0">
                <a:solidFill>
                  <a:srgbClr val="C00000"/>
                </a:solidFill>
                <a:latin typeface="宋体" panose="02010600030101010101" pitchFamily="2" charset="-122"/>
              </a:rPr>
              <a:t>国家精品课程</a:t>
            </a:r>
            <a:r>
              <a:rPr lang="en-US" altLang="zh-CN" sz="1500" b="1" dirty="0">
                <a:solidFill>
                  <a:srgbClr val="C00000"/>
                </a:solidFill>
                <a:latin typeface="宋体" panose="02010600030101010101" pitchFamily="2" charset="-122"/>
              </a:rPr>
              <a:t>《</a:t>
            </a:r>
            <a:r>
              <a:rPr lang="zh-CN" altLang="en-US" sz="1500" b="1" dirty="0">
                <a:solidFill>
                  <a:srgbClr val="C00000"/>
                </a:solidFill>
                <a:latin typeface="宋体" panose="02010600030101010101" pitchFamily="2" charset="-122"/>
              </a:rPr>
              <a:t>软件工程</a:t>
            </a:r>
            <a:r>
              <a:rPr lang="en-US" altLang="zh-CN" sz="1500" b="1" dirty="0">
                <a:solidFill>
                  <a:srgbClr val="C00000"/>
                </a:solidFill>
                <a:latin typeface="宋体" panose="02010600030101010101" pitchFamily="2" charset="-122"/>
              </a:rPr>
              <a:t>》</a:t>
            </a:r>
            <a:r>
              <a:rPr lang="zh-CN" altLang="en-US" sz="1500" dirty="0">
                <a:latin typeface="宋体" panose="02010600030101010101" pitchFamily="2" charset="-122"/>
              </a:rPr>
              <a:t>的教学案例</a:t>
            </a:r>
            <a:r>
              <a:rPr lang="zh-CN" altLang="en-US" sz="1500" dirty="0" smtClean="0"/>
              <a:t>。</a:t>
            </a:r>
            <a:endParaRPr lang="zh-CN" altLang="en-US" sz="1500" dirty="0" smtClean="0"/>
          </a:p>
          <a:p>
            <a:pPr>
              <a:lnSpc>
                <a:spcPct val="120000"/>
              </a:lnSpc>
            </a:pPr>
            <a:r>
              <a:rPr lang="zh-CN" altLang="en-US" sz="1500" dirty="0"/>
              <a:t>是《高级软件工程》（研一必修课）、软件项目管理（本科三年级选修课）的教学案例。</a:t>
            </a:r>
            <a:endParaRPr lang="en-US" altLang="zh-CN" sz="1500" dirty="0"/>
          </a:p>
        </p:txBody>
      </p:sp>
      <p:sp>
        <p:nvSpPr>
          <p:cNvPr id="27" name="任意多边形: 形状 26"/>
          <p:cNvSpPr/>
          <p:nvPr/>
        </p:nvSpPr>
        <p:spPr>
          <a:xfrm>
            <a:off x="314464" y="53947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solidFill>
            </a:endParaRPr>
          </a:p>
        </p:txBody>
      </p:sp>
      <p:sp>
        <p:nvSpPr>
          <p:cNvPr id="28" name="任意多边形: 形状 27"/>
          <p:cNvSpPr/>
          <p:nvPr/>
        </p:nvSpPr>
        <p:spPr>
          <a:xfrm>
            <a:off x="314464" y="19307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solidFill>
            </a:endParaRPr>
          </a:p>
        </p:txBody>
      </p:sp>
      <p:sp>
        <p:nvSpPr>
          <p:cNvPr id="29" name="文本框 28"/>
          <p:cNvSpPr txBox="1"/>
          <p:nvPr/>
        </p:nvSpPr>
        <p:spPr>
          <a:xfrm>
            <a:off x="314464" y="274019"/>
            <a:ext cx="692805" cy="553085"/>
          </a:xfrm>
          <a:prstGeom prst="rect">
            <a:avLst/>
          </a:prstGeom>
          <a:noFill/>
        </p:spPr>
        <p:txBody>
          <a:bodyPr wrap="square" rtlCol="0">
            <a:spAutoFit/>
            <a:scene3d>
              <a:camera prst="orthographicFront"/>
              <a:lightRig rig="threePt" dir="t"/>
            </a:scene3d>
            <a:sp3d contourW="12700"/>
          </a:bodyPr>
          <a:p>
            <a:pPr algn="ctr"/>
            <a:r>
              <a:rPr lang="en-US" altLang="zh-CN" sz="3000" dirty="0">
                <a:solidFill>
                  <a:schemeClr val="accent1"/>
                </a:solidFill>
                <a:latin typeface="Century Gothic" panose="020B0502020202020204" pitchFamily="34" charset="0"/>
              </a:rPr>
              <a:t>02</a:t>
            </a:r>
            <a:endParaRPr lang="zh-CN" altLang="en-US" sz="3000" dirty="0">
              <a:solidFill>
                <a:schemeClr val="accent1"/>
              </a:solidFill>
              <a:latin typeface="Century Gothic" panose="020B0502020202020204" pitchFamily="34" charset="0"/>
            </a:endParaRPr>
          </a:p>
        </p:txBody>
      </p:sp>
      <p:grpSp>
        <p:nvGrpSpPr>
          <p:cNvPr id="30" name="组合 29"/>
          <p:cNvGrpSpPr/>
          <p:nvPr/>
        </p:nvGrpSpPr>
        <p:grpSpPr>
          <a:xfrm>
            <a:off x="1104967" y="277388"/>
            <a:ext cx="3195571" cy="625554"/>
            <a:chOff x="7318011" y="1456480"/>
            <a:chExt cx="4260761" cy="834072"/>
          </a:xfrm>
        </p:grpSpPr>
        <p:sp>
          <p:nvSpPr>
            <p:cNvPr id="31" name="文本框 30"/>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p>
              <a:r>
                <a:rPr lang="zh-CN" altLang="en-US" sz="2400" b="1" dirty="0">
                  <a:solidFill>
                    <a:schemeClr val="tx1">
                      <a:lumMod val="85000"/>
                      <a:lumOff val="15000"/>
                    </a:schemeClr>
                  </a:solidFill>
                </a:rPr>
                <a:t>使用情况</a:t>
              </a:r>
              <a:endParaRPr lang="zh-CN" altLang="en-US" sz="2400" b="1" dirty="0">
                <a:solidFill>
                  <a:schemeClr val="tx1">
                    <a:lumMod val="85000"/>
                    <a:lumOff val="15000"/>
                  </a:schemeClr>
                </a:solidFill>
              </a:endParaRPr>
            </a:p>
          </p:txBody>
        </p:sp>
        <p:sp>
          <p:nvSpPr>
            <p:cNvPr id="32" name="文本框 31"/>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p>
              <a:pPr>
                <a:lnSpc>
                  <a:spcPct val="114000"/>
                </a:lnSpc>
              </a:pPr>
              <a:r>
                <a:rPr lang="en-US" altLang="zh-CN" sz="790" dirty="0">
                  <a:solidFill>
                    <a:schemeClr val="bg1">
                      <a:lumMod val="65000"/>
                    </a:schemeClr>
                  </a:solidFill>
                  <a:latin typeface="Century Gothic" panose="020B0502020202020204" pitchFamily="34" charset="0"/>
                  <a:ea typeface="+mj-ea"/>
                </a:rPr>
                <a:t>scenes to be used</a:t>
              </a:r>
              <a:endParaRPr lang="en-US" altLang="zh-CN" sz="790" dirty="0">
                <a:solidFill>
                  <a:schemeClr val="bg1">
                    <a:lumMod val="65000"/>
                  </a:schemeClr>
                </a:solidFill>
                <a:latin typeface="Century Gothic" panose="020B0502020202020204" pitchFamily="34" charset="0"/>
                <a:ea typeface="+mj-ea"/>
              </a:endParaRP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p:cNvGrpSpPr/>
          <p:nvPr/>
        </p:nvGrpSpPr>
        <p:grpSpPr>
          <a:xfrm>
            <a:off x="3203924" y="2333758"/>
            <a:ext cx="2736153" cy="2902743"/>
            <a:chOff x="3872920" y="1852424"/>
            <a:chExt cx="4036217" cy="4281963"/>
          </a:xfrm>
        </p:grpSpPr>
        <p:grpSp>
          <p:nvGrpSpPr>
            <p:cNvPr id="40" name="ïṥḻiḑé"/>
            <p:cNvGrpSpPr/>
            <p:nvPr/>
          </p:nvGrpSpPr>
          <p:grpSpPr>
            <a:xfrm>
              <a:off x="3872920" y="4112842"/>
              <a:ext cx="4036217" cy="2021545"/>
              <a:chOff x="4063207" y="4258807"/>
              <a:chExt cx="4184973" cy="2090400"/>
            </a:xfrm>
          </p:grpSpPr>
          <p:sp>
            <p:nvSpPr>
              <p:cNvPr id="56" name="îŝḻîḍè"/>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sz="1350"/>
              </a:p>
            </p:txBody>
          </p:sp>
          <p:sp>
            <p:nvSpPr>
              <p:cNvPr id="57" name="îšlíḋé"/>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sz="1350"/>
              </a:p>
            </p:txBody>
          </p:sp>
          <p:sp>
            <p:nvSpPr>
              <p:cNvPr id="58" name="ïšlíḑe"/>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sz="1350"/>
              </a:p>
            </p:txBody>
          </p:sp>
        </p:grpSp>
        <p:grpSp>
          <p:nvGrpSpPr>
            <p:cNvPr id="41" name="îṣ1îḋè"/>
            <p:cNvGrpSpPr/>
            <p:nvPr/>
          </p:nvGrpSpPr>
          <p:grpSpPr>
            <a:xfrm>
              <a:off x="4408133" y="3325204"/>
              <a:ext cx="2965796" cy="1674533"/>
              <a:chOff x="4618144" y="3444343"/>
              <a:chExt cx="3075100" cy="1731570"/>
            </a:xfrm>
          </p:grpSpPr>
          <p:sp>
            <p:nvSpPr>
              <p:cNvPr id="53" name="îšļïďé"/>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sz="1350"/>
              </a:p>
            </p:txBody>
          </p:sp>
          <p:sp>
            <p:nvSpPr>
              <p:cNvPr id="54" name="ïŝḻiḋê"/>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sz="1350"/>
              </a:p>
            </p:txBody>
          </p:sp>
          <p:sp>
            <p:nvSpPr>
              <p:cNvPr id="55" name="íṥlíďé"/>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sz="1350"/>
              </a:p>
            </p:txBody>
          </p:sp>
        </p:grpSp>
        <p:grpSp>
          <p:nvGrpSpPr>
            <p:cNvPr id="42" name="ïSľïḑê"/>
            <p:cNvGrpSpPr/>
            <p:nvPr/>
          </p:nvGrpSpPr>
          <p:grpSpPr>
            <a:xfrm>
              <a:off x="4928055" y="2593252"/>
              <a:ext cx="1925955" cy="1301697"/>
              <a:chOff x="5157226" y="2687460"/>
              <a:chExt cx="1996937" cy="1346034"/>
            </a:xfrm>
          </p:grpSpPr>
          <p:sp>
            <p:nvSpPr>
              <p:cNvPr id="50" name="i$ḻídè"/>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sz="1350"/>
              </a:p>
            </p:txBody>
          </p:sp>
          <p:sp>
            <p:nvSpPr>
              <p:cNvPr id="51" name="iŝľïḑê"/>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sz="1350"/>
              </a:p>
            </p:txBody>
          </p:sp>
          <p:sp>
            <p:nvSpPr>
              <p:cNvPr id="52" name="i$ḻíďè"/>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sz="1350"/>
              </a:p>
            </p:txBody>
          </p:sp>
        </p:grpSp>
        <p:grpSp>
          <p:nvGrpSpPr>
            <p:cNvPr id="43" name="i$ļíḋê"/>
            <p:cNvGrpSpPr/>
            <p:nvPr/>
          </p:nvGrpSpPr>
          <p:grpSpPr>
            <a:xfrm>
              <a:off x="5452798" y="1852424"/>
              <a:ext cx="876459" cy="928860"/>
              <a:chOff x="5701314" y="1921397"/>
              <a:chExt cx="908761" cy="960499"/>
            </a:xfrm>
          </p:grpSpPr>
          <p:sp>
            <p:nvSpPr>
              <p:cNvPr id="48" name="ïṧḷiḓé"/>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sz="1350"/>
              </a:p>
            </p:txBody>
          </p:sp>
          <p:sp>
            <p:nvSpPr>
              <p:cNvPr id="49" name="îṥļíďé"/>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sz="1350"/>
              </a:p>
            </p:txBody>
          </p:sp>
        </p:grpSp>
        <p:sp>
          <p:nvSpPr>
            <p:cNvPr id="44" name="íṩ1îḋè"/>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400" dirty="0">
                  <a:solidFill>
                    <a:schemeClr val="bg1"/>
                  </a:solidFill>
                </a:rPr>
                <a:t>需求阶段</a:t>
              </a:r>
              <a:endParaRPr lang="zh-CN" altLang="en-US" sz="1400" dirty="0">
                <a:solidFill>
                  <a:schemeClr val="bg1"/>
                </a:solidFill>
              </a:endParaRPr>
            </a:p>
          </p:txBody>
        </p:sp>
        <p:sp>
          <p:nvSpPr>
            <p:cNvPr id="45" name="í$ḷiḓè"/>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400" dirty="0">
                  <a:solidFill>
                    <a:schemeClr val="bg1"/>
                  </a:solidFill>
                </a:rPr>
                <a:t>技术架构</a:t>
              </a:r>
              <a:endParaRPr lang="zh-CN" altLang="en-US" sz="1400" dirty="0">
                <a:solidFill>
                  <a:schemeClr val="bg1"/>
                </a:solidFill>
              </a:endParaRPr>
            </a:p>
          </p:txBody>
        </p:sp>
        <p:sp>
          <p:nvSpPr>
            <p:cNvPr id="46" name="iS1iďe"/>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400">
                  <a:solidFill>
                    <a:schemeClr val="bg1"/>
                  </a:solidFill>
                </a:rPr>
                <a:t>编码</a:t>
              </a:r>
              <a:endParaRPr lang="zh-CN" altLang="en-US" sz="1400">
                <a:solidFill>
                  <a:schemeClr val="bg1"/>
                </a:solidFill>
              </a:endParaRPr>
            </a:p>
          </p:txBody>
        </p:sp>
        <p:sp>
          <p:nvSpPr>
            <p:cNvPr id="47" name="ïSļïḑe"/>
            <p:cNvSpPr/>
            <p:nvPr/>
          </p:nvSpPr>
          <p:spPr bwMode="auto">
            <a:xfrm rot="596028">
              <a:off x="5611269" y="2218483"/>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400" dirty="0">
                  <a:solidFill>
                    <a:schemeClr val="bg1"/>
                  </a:solidFill>
                </a:rPr>
                <a:t>文档</a:t>
              </a:r>
              <a:endParaRPr lang="zh-CN" altLang="en-US" sz="1400" dirty="0">
                <a:solidFill>
                  <a:schemeClr val="bg1"/>
                </a:solidFill>
              </a:endParaRPr>
            </a:p>
          </p:txBody>
        </p:sp>
      </p:grpSp>
      <p:grpSp>
        <p:nvGrpSpPr>
          <p:cNvPr id="59" name="组合 58"/>
          <p:cNvGrpSpPr/>
          <p:nvPr/>
        </p:nvGrpSpPr>
        <p:grpSpPr>
          <a:xfrm>
            <a:off x="6399530" y="2845435"/>
            <a:ext cx="2606675" cy="1327714"/>
            <a:chOff x="1541719" y="2349127"/>
            <a:chExt cx="2784999" cy="1770190"/>
          </a:xfrm>
        </p:grpSpPr>
        <p:sp>
          <p:nvSpPr>
            <p:cNvPr id="60" name="文本框 59"/>
            <p:cNvSpPr txBox="1"/>
            <p:nvPr/>
          </p:nvSpPr>
          <p:spPr>
            <a:xfrm>
              <a:off x="1541719" y="2349127"/>
              <a:ext cx="2133781" cy="49104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编码</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2784999" cy="143163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400" dirty="0">
                  <a:solidFill>
                    <a:schemeClr val="tx1">
                      <a:lumMod val="65000"/>
                      <a:lumOff val="35000"/>
                    </a:schemeClr>
                  </a:solidFill>
                  <a:latin typeface="Century Gothic" panose="020B0502020202020204" pitchFamily="34" charset="0"/>
                  <a:ea typeface="+mj-ea"/>
                </a:rPr>
                <a:t>本案例提供代码和视频演示，拥有标准的代码结构和规范的编码风格，可以提供学生进行编码的学习和参考。</a:t>
              </a:r>
              <a:endParaRPr lang="zh-CN" altLang="en-US" sz="1400" dirty="0">
                <a:solidFill>
                  <a:schemeClr val="tx1">
                    <a:lumMod val="65000"/>
                    <a:lumOff val="35000"/>
                  </a:schemeClr>
                </a:solidFill>
                <a:latin typeface="Century Gothic" panose="020B0502020202020204" pitchFamily="34" charset="0"/>
                <a:ea typeface="+mj-ea"/>
              </a:endParaRPr>
            </a:p>
          </p:txBody>
        </p:sp>
      </p:grpSp>
      <p:cxnSp>
        <p:nvCxnSpPr>
          <p:cNvPr id="63" name="直接连接符 62"/>
          <p:cNvCxnSpPr/>
          <p:nvPr/>
        </p:nvCxnSpPr>
        <p:spPr>
          <a:xfrm>
            <a:off x="2771991" y="2641274"/>
            <a:ext cx="1403495"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771991" y="3873571"/>
            <a:ext cx="790820"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24805" y="3177844"/>
            <a:ext cx="1117059"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940077" y="4467322"/>
            <a:ext cx="40178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6399530" y="4213225"/>
            <a:ext cx="2278380" cy="1572824"/>
            <a:chOff x="1541719" y="2349127"/>
            <a:chExt cx="2784999" cy="2096986"/>
          </a:xfrm>
        </p:grpSpPr>
        <p:sp>
          <p:nvSpPr>
            <p:cNvPr id="71" name="文本框 70"/>
            <p:cNvSpPr txBox="1"/>
            <p:nvPr/>
          </p:nvSpPr>
          <p:spPr>
            <a:xfrm>
              <a:off x="1541719" y="2349127"/>
              <a:ext cx="2133781" cy="49104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需求分析</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2784999" cy="1758432"/>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solidFill>
                    <a:schemeClr val="tx1">
                      <a:lumMod val="65000"/>
                      <a:lumOff val="35000"/>
                    </a:schemeClr>
                  </a:solidFill>
                  <a:latin typeface="Century Gothic" panose="020B0502020202020204" pitchFamily="34" charset="0"/>
                  <a:ea typeface="+mj-ea"/>
                </a:rPr>
                <a:t>使用该案例让学生了解软件系统需求概念和表达需求的多种方法，学习分析需求的方法和表达需求的技术。</a:t>
              </a:r>
              <a:endParaRPr lang="zh-CN" altLang="en-US" sz="1400" dirty="0">
                <a:solidFill>
                  <a:schemeClr val="tx1">
                    <a:lumMod val="65000"/>
                    <a:lumOff val="35000"/>
                  </a:schemeClr>
                </a:solidFill>
                <a:latin typeface="Century Gothic" panose="020B0502020202020204" pitchFamily="34" charset="0"/>
                <a:ea typeface="+mj-ea"/>
              </a:endParaRPr>
            </a:p>
          </p:txBody>
        </p:sp>
      </p:grpSp>
      <p:grpSp>
        <p:nvGrpSpPr>
          <p:cNvPr id="73" name="组合 72"/>
          <p:cNvGrpSpPr/>
          <p:nvPr/>
        </p:nvGrpSpPr>
        <p:grpSpPr>
          <a:xfrm>
            <a:off x="17145" y="2039620"/>
            <a:ext cx="2832735" cy="1327711"/>
            <a:chOff x="1434192" y="2349127"/>
            <a:chExt cx="2892526" cy="1770207"/>
          </a:xfrm>
        </p:grpSpPr>
        <p:sp>
          <p:nvSpPr>
            <p:cNvPr id="74" name="文本框 73"/>
            <p:cNvSpPr txBox="1"/>
            <p:nvPr/>
          </p:nvSpPr>
          <p:spPr>
            <a:xfrm>
              <a:off x="1434192" y="2349127"/>
              <a:ext cx="2892214" cy="49104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设计文档编写能力</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41719" y="2687681"/>
              <a:ext cx="2784999" cy="143165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400" dirty="0">
                  <a:solidFill>
                    <a:schemeClr val="tx1">
                      <a:lumMod val="65000"/>
                      <a:lumOff val="35000"/>
                    </a:schemeClr>
                  </a:solidFill>
                  <a:latin typeface="Century Gothic" panose="020B0502020202020204" pitchFamily="34" charset="0"/>
                  <a:ea typeface="+mj-ea"/>
                </a:rPr>
                <a:t>本案例拥有需求分析、架构设计、系统实现、系统测试等方面的标准化文档，可以用于提高学生的文档编写能力。</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76" name="组合 75"/>
          <p:cNvGrpSpPr/>
          <p:nvPr/>
        </p:nvGrpSpPr>
        <p:grpSpPr>
          <a:xfrm>
            <a:off x="17145" y="3676015"/>
            <a:ext cx="2737485" cy="2310051"/>
            <a:chOff x="1541719" y="2349127"/>
            <a:chExt cx="2784999" cy="3080003"/>
          </a:xfrm>
        </p:grpSpPr>
        <p:sp>
          <p:nvSpPr>
            <p:cNvPr id="77" name="文本框 76"/>
            <p:cNvSpPr txBox="1"/>
            <p:nvPr/>
          </p:nvSpPr>
          <p:spPr>
            <a:xfrm>
              <a:off x="2192937" y="2349127"/>
              <a:ext cx="2133781" cy="49105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技术架构</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41719" y="2687681"/>
              <a:ext cx="2784999" cy="2741449"/>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400" dirty="0">
                  <a:solidFill>
                    <a:schemeClr val="tx1">
                      <a:lumMod val="65000"/>
                      <a:lumOff val="35000"/>
                    </a:schemeClr>
                  </a:solidFill>
                  <a:latin typeface="Century Gothic" panose="020B0502020202020204" pitchFamily="34" charset="0"/>
                  <a:ea typeface="+mj-ea"/>
                </a:rPr>
                <a:t>本案例采用</a:t>
              </a:r>
              <a:r>
                <a:rPr lang="en-US" altLang="zh-CN" sz="1400" dirty="0">
                  <a:solidFill>
                    <a:schemeClr val="tx1">
                      <a:lumMod val="65000"/>
                      <a:lumOff val="35000"/>
                    </a:schemeClr>
                  </a:solidFill>
                  <a:latin typeface="Century Gothic" panose="020B0502020202020204" pitchFamily="34" charset="0"/>
                  <a:ea typeface="+mj-ea"/>
                </a:rPr>
                <a:t>SpringBoot</a:t>
              </a:r>
              <a:r>
                <a:rPr lang="zh-CN" altLang="en-US" sz="1400" dirty="0">
                  <a:solidFill>
                    <a:schemeClr val="tx1">
                      <a:lumMod val="65000"/>
                      <a:lumOff val="35000"/>
                    </a:schemeClr>
                  </a:solidFill>
                  <a:latin typeface="Century Gothic" panose="020B0502020202020204" pitchFamily="34" charset="0"/>
                  <a:ea typeface="+mj-ea"/>
                </a:rPr>
                <a:t>、Restful 风格服务接口、 Mysql 、基于 AngularJs框架，采用单页面应用设计思想进行开发，通过Https协议进行网络数据传输。可以让学生对这些技术进行了解，学习如何对项目选择正确的技术和完整的架构。</a:t>
              </a:r>
              <a:endParaRPr lang="zh-CN" altLang="en-US" sz="1400" dirty="0">
                <a:solidFill>
                  <a:schemeClr val="tx1">
                    <a:lumMod val="65000"/>
                    <a:lumOff val="35000"/>
                  </a:schemeClr>
                </a:solidFill>
                <a:latin typeface="Century Gothic" panose="020B0502020202020204" pitchFamily="34" charset="0"/>
                <a:ea typeface="+mj-ea"/>
              </a:endParaRPr>
            </a:p>
          </p:txBody>
        </p:sp>
      </p:grpSp>
      <p:sp>
        <p:nvSpPr>
          <p:cNvPr id="38" name="任意多边形: 形状 37"/>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9" name="任意多边形: 形状 38"/>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62" name="文本框 61"/>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03</a:t>
            </a:r>
            <a:endParaRPr lang="zh-CN" altLang="en-US" sz="3000" dirty="0">
              <a:solidFill>
                <a:schemeClr val="accent1"/>
              </a:solidFill>
              <a:latin typeface="Century Gothic" panose="020B0502020202020204" pitchFamily="34" charset="0"/>
            </a:endParaRPr>
          </a:p>
        </p:txBody>
      </p:sp>
      <p:grpSp>
        <p:nvGrpSpPr>
          <p:cNvPr id="67" name="组合 66"/>
          <p:cNvGrpSpPr/>
          <p:nvPr/>
        </p:nvGrpSpPr>
        <p:grpSpPr>
          <a:xfrm>
            <a:off x="1104967" y="1135908"/>
            <a:ext cx="3195571" cy="625554"/>
            <a:chOff x="7318011" y="1456480"/>
            <a:chExt cx="4260761" cy="834072"/>
          </a:xfrm>
        </p:grpSpPr>
        <p:sp>
          <p:nvSpPr>
            <p:cNvPr id="68" name="文本框 67"/>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教学目标</a:t>
              </a:r>
              <a:endParaRPr lang="zh-CN" altLang="en-US" sz="2400" b="1" dirty="0">
                <a:solidFill>
                  <a:schemeClr val="tx1">
                    <a:lumMod val="85000"/>
                    <a:lumOff val="15000"/>
                  </a:schemeClr>
                </a:solidFill>
              </a:endParaRPr>
            </a:p>
          </p:txBody>
        </p:sp>
        <p:sp>
          <p:nvSpPr>
            <p:cNvPr id="69" name="文本框 68"/>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teaching objectives</a:t>
              </a:r>
              <a:endParaRPr lang="en-US" altLang="zh-CN" sz="790" dirty="0">
                <a:solidFill>
                  <a:schemeClr val="bg1">
                    <a:lumMod val="65000"/>
                  </a:schemeClr>
                </a:solidFill>
                <a:latin typeface="Century Gothic" panose="020B0502020202020204" pitchFamily="34" charset="0"/>
                <a:ea typeface="+mj-ea"/>
              </a:endParaRPr>
            </a:p>
          </p:txBody>
        </p:sp>
      </p:grpSp>
      <p:pic>
        <p:nvPicPr>
          <p:cNvPr id="2" name="图片 1" descr="校徽"/>
          <p:cNvPicPr>
            <a:picLocks noChangeAspect="1"/>
          </p:cNvPicPr>
          <p:nvPr/>
        </p:nvPicPr>
        <p:blipFill>
          <a:blip r:embed="rId1"/>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1905"/>
            <a:ext cx="9144000" cy="328485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3560933" y="1801642"/>
            <a:ext cx="2022134" cy="2932416"/>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3648075" y="3413490"/>
            <a:ext cx="1847850" cy="119888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tx1">
                    <a:lumMod val="75000"/>
                    <a:lumOff val="25000"/>
                  </a:schemeClr>
                </a:solidFill>
              </a:rPr>
              <a:t>案例</a:t>
            </a:r>
            <a:endParaRPr lang="zh-CN" altLang="en-US" sz="3600" b="1" dirty="0">
              <a:solidFill>
                <a:schemeClr val="tx1">
                  <a:lumMod val="75000"/>
                  <a:lumOff val="25000"/>
                </a:schemeClr>
              </a:solidFill>
            </a:endParaRPr>
          </a:p>
          <a:p>
            <a:pPr algn="ctr"/>
            <a:r>
              <a:rPr lang="zh-CN" altLang="en-US" sz="3600" b="1" dirty="0">
                <a:solidFill>
                  <a:schemeClr val="tx1">
                    <a:lumMod val="75000"/>
                    <a:lumOff val="25000"/>
                  </a:schemeClr>
                </a:solidFill>
              </a:rPr>
              <a:t>总结</a:t>
            </a:r>
            <a:endParaRPr lang="zh-CN" altLang="en-US" sz="3600" b="1" dirty="0">
              <a:solidFill>
                <a:schemeClr val="tx1">
                  <a:lumMod val="75000"/>
                  <a:lumOff val="25000"/>
                </a:schemeClr>
              </a:solidFill>
            </a:endParaRPr>
          </a:p>
        </p:txBody>
      </p:sp>
      <p:sp>
        <p:nvSpPr>
          <p:cNvPr id="6" name="文本框 5"/>
          <p:cNvSpPr txBox="1"/>
          <p:nvPr/>
        </p:nvSpPr>
        <p:spPr>
          <a:xfrm>
            <a:off x="3648075" y="1969313"/>
            <a:ext cx="1847850" cy="1198880"/>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chemeClr val="bg1"/>
                </a:solidFill>
                <a:latin typeface="Century Gothic" panose="020B0502020202020204" pitchFamily="34" charset="0"/>
              </a:rPr>
              <a:t>04</a:t>
            </a:r>
            <a:endParaRPr lang="zh-CN" altLang="en-US" sz="7200" dirty="0">
              <a:solidFill>
                <a:schemeClr val="bg1"/>
              </a:solidFill>
              <a:latin typeface="Century Gothic" panose="020B0502020202020204" pitchFamily="34" charset="0"/>
            </a:endParaRPr>
          </a:p>
        </p:txBody>
      </p:sp>
      <p:pic>
        <p:nvPicPr>
          <p:cNvPr id="7" name="图片 6"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990849" y="2242078"/>
            <a:ext cx="3162302" cy="3162302"/>
            <a:chOff x="3987799" y="1846261"/>
            <a:chExt cx="4216402" cy="4216402"/>
          </a:xfrm>
        </p:grpSpPr>
        <p:sp>
          <p:nvSpPr>
            <p:cNvPr id="4" name="íṣlíḑè"/>
            <p:cNvSpPr/>
            <p:nvPr/>
          </p:nvSpPr>
          <p:spPr bwMode="auto">
            <a:xfrm>
              <a:off x="5076394" y="2934856"/>
              <a:ext cx="2039213" cy="2039212"/>
            </a:xfrm>
            <a:prstGeom prst="ellipse">
              <a:avLst/>
            </a:prstGeom>
            <a:solidFill>
              <a:schemeClr val="tx2">
                <a:lumMod val="20000"/>
                <a:lumOff val="80000"/>
              </a:schemeClr>
            </a:solidFill>
            <a:ln w="19050">
              <a:noFill/>
              <a:round/>
            </a:ln>
          </p:spPr>
          <p:txBody>
            <a:bodyPr anchor="ctr">
              <a:scene3d>
                <a:camera prst="orthographicFront"/>
                <a:lightRig rig="threePt" dir="t"/>
              </a:scene3d>
              <a:sp3d contourW="12700"/>
            </a:bodyPr>
            <a:lstStyle/>
            <a:p>
              <a:pPr algn="ctr"/>
              <a:endParaRPr sz="1500"/>
            </a:p>
          </p:txBody>
        </p:sp>
        <p:sp>
          <p:nvSpPr>
            <p:cNvPr id="5" name="îṩľïḍe"/>
            <p:cNvSpPr/>
            <p:nvPr/>
          </p:nvSpPr>
          <p:spPr bwMode="auto">
            <a:xfrm rot="2700000">
              <a:off x="3987799" y="2546069"/>
              <a:ext cx="1755881" cy="356266"/>
            </a:xfrm>
            <a:prstGeom prst="roundRect">
              <a:avLst>
                <a:gd name="adj" fmla="val 50000"/>
              </a:avLst>
            </a:prstGeom>
            <a:solidFill>
              <a:schemeClr val="accent1"/>
            </a:solidFill>
            <a:ln w="19050">
              <a:noFill/>
              <a:round/>
            </a:ln>
          </p:spPr>
          <p:txBody>
            <a:bodyPr vert="horz" wrap="none" lIns="68580" tIns="34290" rIns="68580" bIns="34290" anchor="ctr" anchorCtr="1" compatLnSpc="1">
              <a:noAutofit/>
              <a:scene3d>
                <a:camera prst="orthographicFront"/>
                <a:lightRig rig="threePt" dir="t"/>
              </a:scene3d>
              <a:sp3d contourW="12700"/>
            </a:bodyPr>
            <a:lstStyle/>
            <a:p>
              <a:pPr algn="ctr"/>
              <a:r>
                <a:rPr lang="zh-CN" altLang="en-US" sz="1500" b="1">
                  <a:solidFill>
                    <a:schemeClr val="bg1"/>
                  </a:solidFill>
                </a:rPr>
                <a:t>有效性</a:t>
              </a:r>
              <a:endParaRPr lang="zh-CN" altLang="en-US" sz="1500" b="1">
                <a:solidFill>
                  <a:schemeClr val="bg1"/>
                </a:solidFill>
              </a:endParaRPr>
            </a:p>
          </p:txBody>
        </p:sp>
        <p:sp>
          <p:nvSpPr>
            <p:cNvPr id="6" name="îṩļïḍè"/>
            <p:cNvSpPr/>
            <p:nvPr/>
          </p:nvSpPr>
          <p:spPr bwMode="auto">
            <a:xfrm rot="18900000" flipH="1">
              <a:off x="6448320" y="2546069"/>
              <a:ext cx="1755881" cy="356266"/>
            </a:xfrm>
            <a:prstGeom prst="roundRect">
              <a:avLst>
                <a:gd name="adj" fmla="val 50000"/>
              </a:avLst>
            </a:prstGeom>
            <a:solidFill>
              <a:schemeClr val="accent4"/>
            </a:solidFill>
            <a:ln w="19050">
              <a:noFill/>
              <a:round/>
            </a:ln>
          </p:spPr>
          <p:txBody>
            <a:bodyPr vert="horz" wrap="none" lIns="68580" tIns="34290" rIns="68580" bIns="34290" anchor="ctr" anchorCtr="1" compatLnSpc="1">
              <a:noAutofit/>
              <a:scene3d>
                <a:camera prst="orthographicFront"/>
                <a:lightRig rig="threePt" dir="t"/>
              </a:scene3d>
              <a:sp3d contourW="12700"/>
            </a:bodyPr>
            <a:lstStyle/>
            <a:p>
              <a:pPr algn="ctr"/>
              <a:r>
                <a:rPr lang="zh-CN" altLang="en-US" sz="1500" b="1">
                  <a:solidFill>
                    <a:schemeClr val="bg1"/>
                  </a:solidFill>
                </a:rPr>
                <a:t>实用性</a:t>
              </a:r>
              <a:endParaRPr lang="zh-CN" altLang="en-US" sz="1500" b="1">
                <a:solidFill>
                  <a:schemeClr val="bg1"/>
                </a:solidFill>
              </a:endParaRPr>
            </a:p>
          </p:txBody>
        </p:sp>
        <p:sp>
          <p:nvSpPr>
            <p:cNvPr id="7" name="îŝḷïdê"/>
            <p:cNvSpPr/>
            <p:nvPr/>
          </p:nvSpPr>
          <p:spPr bwMode="auto">
            <a:xfrm rot="18900000" flipH="1">
              <a:off x="3987799" y="5006590"/>
              <a:ext cx="1755881" cy="356266"/>
            </a:xfrm>
            <a:prstGeom prst="roundRect">
              <a:avLst>
                <a:gd name="adj" fmla="val 50000"/>
              </a:avLst>
            </a:prstGeom>
            <a:solidFill>
              <a:schemeClr val="accent3"/>
            </a:solidFill>
            <a:ln w="19050">
              <a:noFill/>
              <a:round/>
            </a:ln>
          </p:spPr>
          <p:txBody>
            <a:bodyPr vert="horz" wrap="none" lIns="68580" tIns="34290" rIns="68580" bIns="34290" anchor="ctr" anchorCtr="1" compatLnSpc="1">
              <a:noAutofit/>
              <a:scene3d>
                <a:camera prst="orthographicFront"/>
                <a:lightRig rig="threePt" dir="t"/>
              </a:scene3d>
              <a:sp3d contourW="12700"/>
            </a:bodyPr>
            <a:lstStyle/>
            <a:p>
              <a:pPr algn="ctr"/>
              <a:r>
                <a:rPr lang="zh-CN" altLang="en-US" sz="1500" b="1">
                  <a:solidFill>
                    <a:schemeClr val="bg1"/>
                  </a:solidFill>
                </a:rPr>
                <a:t>完备性</a:t>
              </a:r>
              <a:endParaRPr lang="zh-CN" altLang="en-US" sz="1500" b="1">
                <a:solidFill>
                  <a:schemeClr val="bg1"/>
                </a:solidFill>
              </a:endParaRPr>
            </a:p>
          </p:txBody>
        </p:sp>
        <p:sp>
          <p:nvSpPr>
            <p:cNvPr id="8" name="íSḷîḑè"/>
            <p:cNvSpPr/>
            <p:nvPr/>
          </p:nvSpPr>
          <p:spPr bwMode="auto">
            <a:xfrm rot="2700000">
              <a:off x="6448320" y="5006590"/>
              <a:ext cx="1755881" cy="356266"/>
            </a:xfrm>
            <a:prstGeom prst="roundRect">
              <a:avLst>
                <a:gd name="adj" fmla="val 50000"/>
              </a:avLst>
            </a:prstGeom>
            <a:solidFill>
              <a:schemeClr val="accent2"/>
            </a:solidFill>
            <a:ln w="19050">
              <a:noFill/>
              <a:round/>
            </a:ln>
          </p:spPr>
          <p:txBody>
            <a:bodyPr vert="horz" wrap="none" lIns="68580" tIns="34290" rIns="68580" bIns="34290" anchor="ctr" anchorCtr="1" compatLnSpc="1">
              <a:noAutofit/>
              <a:scene3d>
                <a:camera prst="orthographicFront"/>
                <a:lightRig rig="threePt" dir="t"/>
              </a:scene3d>
              <a:sp3d contourW="12700"/>
            </a:bodyPr>
            <a:lstStyle/>
            <a:p>
              <a:pPr algn="ctr"/>
              <a:r>
                <a:rPr lang="zh-CN" altLang="en-US" sz="1500" b="1">
                  <a:solidFill>
                    <a:schemeClr val="bg1"/>
                  </a:solidFill>
                </a:rPr>
                <a:t>前沿开发技术和思想</a:t>
              </a:r>
              <a:endParaRPr lang="zh-CN" altLang="en-US" sz="1500" b="1">
                <a:solidFill>
                  <a:schemeClr val="bg1"/>
                </a:solidFill>
              </a:endParaRPr>
            </a:p>
          </p:txBody>
        </p:sp>
        <p:sp>
          <p:nvSpPr>
            <p:cNvPr id="9" name="ïsḻiḓe"/>
            <p:cNvSpPr/>
            <p:nvPr/>
          </p:nvSpPr>
          <p:spPr bwMode="auto">
            <a:xfrm>
              <a:off x="5427020" y="3275747"/>
              <a:ext cx="1357432" cy="1357432"/>
            </a:xfrm>
            <a:prstGeom prst="ellipse">
              <a:avLst/>
            </a:prstGeom>
            <a:blipFill>
              <a:blip r:embed="rId1"/>
              <a:srcRect/>
              <a:stretch>
                <a:fillRect l="-25531" r="-25057"/>
              </a:stretch>
            </a:blipFill>
            <a:ln w="19050">
              <a:solidFill>
                <a:schemeClr val="bg1"/>
              </a:solidFill>
              <a:round/>
            </a:ln>
          </p:spPr>
          <p:txBody>
            <a:bodyPr vert="horz" wrap="none" lIns="68580" tIns="34290" rIns="68580" bIns="34290" anchor="ctr" anchorCtr="1" compatLnSpc="1">
              <a:normAutofit/>
              <a:scene3d>
                <a:camera prst="orthographicFront"/>
                <a:lightRig rig="threePt" dir="t"/>
              </a:scene3d>
              <a:sp3d contourW="12700"/>
            </a:bodyPr>
            <a:lstStyle/>
            <a:p>
              <a:pPr algn="ctr"/>
              <a:endParaRPr lang="zh-CN" altLang="en-US" sz="1500" b="1" dirty="0">
                <a:solidFill>
                  <a:schemeClr val="bg1"/>
                </a:solidFill>
              </a:endParaRPr>
            </a:p>
          </p:txBody>
        </p:sp>
      </p:grpSp>
      <p:grpSp>
        <p:nvGrpSpPr>
          <p:cNvPr id="27" name="组合 26"/>
          <p:cNvGrpSpPr/>
          <p:nvPr/>
        </p:nvGrpSpPr>
        <p:grpSpPr>
          <a:xfrm>
            <a:off x="6220460" y="1827530"/>
            <a:ext cx="2541905" cy="1659752"/>
            <a:chOff x="3624780" y="2412339"/>
            <a:chExt cx="2745105" cy="2212820"/>
          </a:xfrm>
        </p:grpSpPr>
        <p:sp>
          <p:nvSpPr>
            <p:cNvPr id="28" name="文本框 27"/>
            <p:cNvSpPr txBox="1"/>
            <p:nvPr/>
          </p:nvSpPr>
          <p:spPr>
            <a:xfrm>
              <a:off x="3624780" y="2412339"/>
              <a:ext cx="2133781" cy="429225"/>
            </a:xfrm>
            <a:prstGeom prst="rect">
              <a:avLst/>
            </a:prstGeom>
            <a:noFill/>
          </p:spPr>
          <p:txBody>
            <a:bodyPr wrap="square" rtlCol="0">
              <a:spAutoFit/>
              <a:scene3d>
                <a:camera prst="orthographicFront"/>
                <a:lightRig rig="threePt" dir="t"/>
              </a:scene3d>
              <a:sp3d contourW="12700"/>
            </a:bodyPr>
            <a:lstStyle/>
            <a:p>
              <a:r>
                <a:rPr lang="zh-CN" altLang="en-US" sz="1500" b="1" dirty="0">
                  <a:solidFill>
                    <a:schemeClr val="tx1">
                      <a:lumMod val="75000"/>
                      <a:lumOff val="25000"/>
                    </a:schemeClr>
                  </a:solidFill>
                  <a:latin typeface="Century Gothic" panose="020B0502020202020204" pitchFamily="34" charset="0"/>
                </a:rPr>
                <a:t>实用性</a:t>
              </a:r>
              <a:endParaRPr lang="zh-CN" altLang="en-US" sz="1500" b="1" dirty="0">
                <a:solidFill>
                  <a:schemeClr val="tx1">
                    <a:lumMod val="75000"/>
                    <a:lumOff val="25000"/>
                  </a:schemeClr>
                </a:solidFill>
                <a:latin typeface="Century Gothic" panose="020B0502020202020204" pitchFamily="34" charset="0"/>
              </a:endParaRPr>
            </a:p>
          </p:txBody>
        </p:sp>
        <p:sp>
          <p:nvSpPr>
            <p:cNvPr id="29" name="文本框 28"/>
            <p:cNvSpPr txBox="1"/>
            <p:nvPr/>
          </p:nvSpPr>
          <p:spPr>
            <a:xfrm>
              <a:off x="3624780" y="2750794"/>
              <a:ext cx="2745105" cy="187436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500" dirty="0">
                  <a:solidFill>
                    <a:schemeClr val="tx1">
                      <a:lumMod val="65000"/>
                      <a:lumOff val="35000"/>
                    </a:schemeClr>
                  </a:solidFill>
                  <a:latin typeface="Century Gothic" panose="020B0502020202020204" pitchFamily="34" charset="0"/>
                  <a:ea typeface="+mj-ea"/>
                </a:rPr>
                <a:t>本案例体现了共享经济的思想，</a:t>
              </a:r>
              <a:r>
                <a:rPr lang="zh-CN" altLang="en-US" sz="1500" b="1" dirty="0">
                  <a:solidFill>
                    <a:schemeClr val="tx1">
                      <a:lumMod val="65000"/>
                      <a:lumOff val="35000"/>
                    </a:schemeClr>
                  </a:solidFill>
                  <a:latin typeface="Century Gothic" panose="020B0502020202020204" pitchFamily="34" charset="0"/>
                  <a:ea typeface="+mj-ea"/>
                </a:rPr>
                <a:t>拥有成熟的商业体系</a:t>
              </a:r>
              <a:r>
                <a:rPr lang="zh-CN" altLang="en-US" sz="1500" dirty="0">
                  <a:solidFill>
                    <a:schemeClr val="tx1">
                      <a:lumMod val="65000"/>
                      <a:lumOff val="35000"/>
                    </a:schemeClr>
                  </a:solidFill>
                  <a:latin typeface="Century Gothic" panose="020B0502020202020204" pitchFamily="34" charset="0"/>
                  <a:ea typeface="+mj-ea"/>
                </a:rPr>
                <a:t>，需要面对复杂的现实环境，是可用性较高的一个教学案例</a:t>
              </a:r>
              <a:endParaRPr lang="zh-CN" altLang="en-US" sz="1500" dirty="0">
                <a:solidFill>
                  <a:schemeClr val="tx1">
                    <a:lumMod val="65000"/>
                    <a:lumOff val="35000"/>
                  </a:schemeClr>
                </a:solidFill>
                <a:latin typeface="Century Gothic" panose="020B0502020202020204" pitchFamily="34" charset="0"/>
                <a:ea typeface="+mj-ea"/>
              </a:endParaRPr>
            </a:p>
          </p:txBody>
        </p:sp>
      </p:grpSp>
      <p:grpSp>
        <p:nvGrpSpPr>
          <p:cNvPr id="30" name="组合 29"/>
          <p:cNvGrpSpPr/>
          <p:nvPr/>
        </p:nvGrpSpPr>
        <p:grpSpPr>
          <a:xfrm>
            <a:off x="6307455" y="4070985"/>
            <a:ext cx="2649855" cy="1945005"/>
            <a:chOff x="3100905" y="2382494"/>
            <a:chExt cx="2969260" cy="2593340"/>
          </a:xfrm>
        </p:grpSpPr>
        <p:sp>
          <p:nvSpPr>
            <p:cNvPr id="31" name="文本框 30"/>
            <p:cNvSpPr txBox="1"/>
            <p:nvPr/>
          </p:nvSpPr>
          <p:spPr>
            <a:xfrm>
              <a:off x="3100905" y="2382494"/>
              <a:ext cx="2969260" cy="429260"/>
            </a:xfrm>
            <a:prstGeom prst="rect">
              <a:avLst/>
            </a:prstGeom>
            <a:noFill/>
          </p:spPr>
          <p:txBody>
            <a:bodyPr wrap="square" rtlCol="0">
              <a:spAutoFit/>
              <a:scene3d>
                <a:camera prst="orthographicFront"/>
                <a:lightRig rig="threePt" dir="t"/>
              </a:scene3d>
              <a:sp3d contourW="12700"/>
            </a:bodyPr>
            <a:lstStyle/>
            <a:p>
              <a:pPr algn="l"/>
              <a:r>
                <a:rPr lang="zh-CN" altLang="en-US" sz="1500" b="1" dirty="0">
                  <a:solidFill>
                    <a:schemeClr val="tx1">
                      <a:lumMod val="75000"/>
                      <a:lumOff val="25000"/>
                    </a:schemeClr>
                  </a:solidFill>
                  <a:latin typeface="Century Gothic" panose="020B0502020202020204" pitchFamily="34" charset="0"/>
                </a:rPr>
                <a:t>前沿开发技术和思想</a:t>
              </a:r>
              <a:endParaRPr lang="zh-CN" altLang="en-US" sz="1500" b="1" dirty="0">
                <a:solidFill>
                  <a:schemeClr val="tx1">
                    <a:lumMod val="75000"/>
                    <a:lumOff val="25000"/>
                  </a:schemeClr>
                </a:solidFill>
                <a:latin typeface="Century Gothic" panose="020B0502020202020204" pitchFamily="34" charset="0"/>
              </a:endParaRPr>
            </a:p>
          </p:txBody>
        </p:sp>
        <p:sp>
          <p:nvSpPr>
            <p:cNvPr id="32" name="文本框 31"/>
            <p:cNvSpPr txBox="1"/>
            <p:nvPr/>
          </p:nvSpPr>
          <p:spPr>
            <a:xfrm>
              <a:off x="3100905" y="2750794"/>
              <a:ext cx="2657475" cy="222504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500" dirty="0">
                  <a:solidFill>
                    <a:schemeClr val="tx1">
                      <a:lumMod val="65000"/>
                      <a:lumOff val="35000"/>
                    </a:schemeClr>
                  </a:solidFill>
                  <a:latin typeface="Century Gothic" panose="020B0502020202020204" pitchFamily="34" charset="0"/>
                  <a:ea typeface="+mj-ea"/>
                </a:rPr>
                <a:t>本案例使用了许多</a:t>
              </a:r>
              <a:r>
                <a:rPr lang="zh-CN" altLang="en-US" sz="1500" b="1" dirty="0">
                  <a:solidFill>
                    <a:schemeClr val="tx1">
                      <a:lumMod val="65000"/>
                      <a:lumOff val="35000"/>
                    </a:schemeClr>
                  </a:solidFill>
                  <a:latin typeface="Century Gothic" panose="020B0502020202020204" pitchFamily="34" charset="0"/>
                  <a:ea typeface="+mj-ea"/>
                </a:rPr>
                <a:t>新的开发思想</a:t>
              </a:r>
              <a:r>
                <a:rPr lang="zh-CN" altLang="en-US" sz="1500" dirty="0">
                  <a:solidFill>
                    <a:schemeClr val="tx1">
                      <a:lumMod val="65000"/>
                      <a:lumOff val="35000"/>
                    </a:schemeClr>
                  </a:solidFill>
                  <a:latin typeface="Century Gothic" panose="020B0502020202020204" pitchFamily="34" charset="0"/>
                  <a:ea typeface="+mj-ea"/>
                </a:rPr>
                <a:t>，例如单页应用设计思想、前后端分离思想，使用了很多主流技术框架，例如</a:t>
              </a:r>
              <a:r>
                <a:rPr lang="en-US" altLang="zh-CN" sz="1500" dirty="0">
                  <a:solidFill>
                    <a:schemeClr val="tx1">
                      <a:lumMod val="65000"/>
                      <a:lumOff val="35000"/>
                    </a:schemeClr>
                  </a:solidFill>
                  <a:latin typeface="Century Gothic" panose="020B0502020202020204" pitchFamily="34" charset="0"/>
                  <a:ea typeface="+mj-ea"/>
                </a:rPr>
                <a:t>SpringBoot</a:t>
              </a:r>
              <a:r>
                <a:rPr lang="zh-CN" altLang="en-US" sz="1500" dirty="0">
                  <a:solidFill>
                    <a:schemeClr val="tx1">
                      <a:lumMod val="65000"/>
                      <a:lumOff val="35000"/>
                    </a:schemeClr>
                  </a:solidFill>
                  <a:latin typeface="Century Gothic" panose="020B0502020202020204" pitchFamily="34" charset="0"/>
                  <a:ea typeface="+mj-ea"/>
                </a:rPr>
                <a:t>、</a:t>
              </a:r>
              <a:r>
                <a:rPr lang="en-US" altLang="zh-CN" sz="1500" dirty="0">
                  <a:solidFill>
                    <a:schemeClr val="tx1">
                      <a:lumMod val="65000"/>
                      <a:lumOff val="35000"/>
                    </a:schemeClr>
                  </a:solidFill>
                  <a:latin typeface="Century Gothic" panose="020B0502020202020204" pitchFamily="34" charset="0"/>
                  <a:ea typeface="+mj-ea"/>
                </a:rPr>
                <a:t>nginx</a:t>
              </a:r>
              <a:r>
                <a:rPr lang="zh-CN" altLang="en-US" sz="1500" dirty="0">
                  <a:solidFill>
                    <a:schemeClr val="tx1">
                      <a:lumMod val="65000"/>
                      <a:lumOff val="35000"/>
                    </a:schemeClr>
                  </a:solidFill>
                  <a:latin typeface="Century Gothic" panose="020B0502020202020204" pitchFamily="34" charset="0"/>
                  <a:ea typeface="+mj-ea"/>
                </a:rPr>
                <a:t>、</a:t>
              </a:r>
              <a:r>
                <a:rPr lang="en-US" altLang="zh-CN" sz="1500" dirty="0">
                  <a:solidFill>
                    <a:schemeClr val="tx1">
                      <a:lumMod val="65000"/>
                      <a:lumOff val="35000"/>
                    </a:schemeClr>
                  </a:solidFill>
                  <a:latin typeface="Century Gothic" panose="020B0502020202020204" pitchFamily="34" charset="0"/>
                  <a:ea typeface="+mj-ea"/>
                </a:rPr>
                <a:t>AngularJs</a:t>
              </a:r>
              <a:r>
                <a:rPr lang="zh-CN" altLang="en-US" sz="1500" dirty="0">
                  <a:solidFill>
                    <a:schemeClr val="tx1">
                      <a:lumMod val="65000"/>
                      <a:lumOff val="35000"/>
                    </a:schemeClr>
                  </a:solidFill>
                  <a:latin typeface="Century Gothic" panose="020B0502020202020204" pitchFamily="34" charset="0"/>
                  <a:ea typeface="+mj-ea"/>
                </a:rPr>
                <a:t>等。</a:t>
              </a:r>
              <a:endParaRPr lang="zh-CN" altLang="en-US" sz="1500" dirty="0">
                <a:solidFill>
                  <a:schemeClr val="tx1">
                    <a:lumMod val="65000"/>
                    <a:lumOff val="35000"/>
                  </a:schemeClr>
                </a:solidFill>
                <a:latin typeface="Century Gothic" panose="020B0502020202020204" pitchFamily="34" charset="0"/>
                <a:ea typeface="+mj-ea"/>
              </a:endParaRPr>
            </a:p>
          </p:txBody>
        </p:sp>
      </p:grpSp>
      <p:grpSp>
        <p:nvGrpSpPr>
          <p:cNvPr id="33" name="组合 32"/>
          <p:cNvGrpSpPr/>
          <p:nvPr/>
        </p:nvGrpSpPr>
        <p:grpSpPr>
          <a:xfrm>
            <a:off x="231140" y="1814195"/>
            <a:ext cx="2841625" cy="1922638"/>
            <a:chOff x="3062805" y="2412339"/>
            <a:chExt cx="2695757" cy="2563350"/>
          </a:xfrm>
        </p:grpSpPr>
        <p:sp>
          <p:nvSpPr>
            <p:cNvPr id="34" name="文本框 33"/>
            <p:cNvSpPr txBox="1"/>
            <p:nvPr/>
          </p:nvSpPr>
          <p:spPr>
            <a:xfrm>
              <a:off x="3624781" y="2412339"/>
              <a:ext cx="2133781" cy="429232"/>
            </a:xfrm>
            <a:prstGeom prst="rect">
              <a:avLst/>
            </a:prstGeom>
            <a:noFill/>
          </p:spPr>
          <p:txBody>
            <a:bodyPr wrap="square" rtlCol="0">
              <a:spAutoFit/>
              <a:scene3d>
                <a:camera prst="orthographicFront"/>
                <a:lightRig rig="threePt" dir="t"/>
              </a:scene3d>
              <a:sp3d contourW="12700"/>
            </a:bodyPr>
            <a:lstStyle/>
            <a:p>
              <a:pPr algn="r"/>
              <a:r>
                <a:rPr lang="zh-CN" altLang="en-US" sz="1500" b="1" dirty="0">
                  <a:solidFill>
                    <a:schemeClr val="tx1">
                      <a:lumMod val="75000"/>
                      <a:lumOff val="25000"/>
                    </a:schemeClr>
                  </a:solidFill>
                  <a:latin typeface="Century Gothic" panose="020B0502020202020204" pitchFamily="34" charset="0"/>
                </a:rPr>
                <a:t>有效性</a:t>
              </a:r>
              <a:endParaRPr lang="zh-CN" altLang="en-US" sz="1500" b="1" dirty="0">
                <a:solidFill>
                  <a:schemeClr val="tx1">
                    <a:lumMod val="75000"/>
                    <a:lumOff val="25000"/>
                  </a:schemeClr>
                </a:solidFill>
                <a:latin typeface="Century Gothic" panose="020B0502020202020204" pitchFamily="34" charset="0"/>
              </a:endParaRPr>
            </a:p>
          </p:txBody>
        </p:sp>
        <p:sp>
          <p:nvSpPr>
            <p:cNvPr id="35" name="文本框 34"/>
            <p:cNvSpPr txBox="1"/>
            <p:nvPr/>
          </p:nvSpPr>
          <p:spPr>
            <a:xfrm>
              <a:off x="3062805" y="2750794"/>
              <a:ext cx="2695575" cy="2224895"/>
            </a:xfrm>
            <a:prstGeom prst="rect">
              <a:avLst/>
            </a:prstGeom>
            <a:noFill/>
          </p:spPr>
          <p:txBody>
            <a:bodyPr wrap="square" rtlCol="0">
              <a:spAutoFit/>
              <a:scene3d>
                <a:camera prst="orthographicFront"/>
                <a:lightRig rig="threePt" dir="t"/>
              </a:scene3d>
              <a:sp3d contourW="12700"/>
            </a:bodyPr>
            <a:lstStyle/>
            <a:p>
              <a:pPr algn="l">
                <a:lnSpc>
                  <a:spcPct val="114000"/>
                </a:lnSpc>
              </a:pPr>
              <a:r>
                <a:rPr lang="zh-CN" altLang="en-US" sz="1500" dirty="0">
                  <a:solidFill>
                    <a:schemeClr val="tx1">
                      <a:lumMod val="65000"/>
                      <a:lumOff val="35000"/>
                    </a:schemeClr>
                  </a:solidFill>
                  <a:latin typeface="Century Gothic" panose="020B0502020202020204" pitchFamily="34" charset="0"/>
                  <a:ea typeface="+mj-ea"/>
                </a:rPr>
                <a:t>本案例拥有标准化的开发文档，完整的开发流程，采用软件项目管理的理念，契合软件工程开发的生命周期模型，</a:t>
              </a:r>
              <a:r>
                <a:rPr lang="zh-CN" altLang="en-US" sz="1500" b="1" dirty="0">
                  <a:solidFill>
                    <a:schemeClr val="tx1">
                      <a:lumMod val="65000"/>
                      <a:lumOff val="35000"/>
                    </a:schemeClr>
                  </a:solidFill>
                  <a:latin typeface="Century Gothic" panose="020B0502020202020204" pitchFamily="34" charset="0"/>
                  <a:ea typeface="+mj-ea"/>
                </a:rPr>
                <a:t>非常适合作为软件工程的完整项目式教学案例</a:t>
              </a:r>
              <a:r>
                <a:rPr lang="zh-CN" altLang="en-US" sz="1500" dirty="0">
                  <a:solidFill>
                    <a:schemeClr val="tx1">
                      <a:lumMod val="65000"/>
                      <a:lumOff val="35000"/>
                    </a:schemeClr>
                  </a:solidFill>
                  <a:latin typeface="Century Gothic" panose="020B0502020202020204" pitchFamily="34" charset="0"/>
                  <a:ea typeface="+mj-ea"/>
                </a:rPr>
                <a:t>。</a:t>
              </a:r>
              <a:endParaRPr lang="zh-CN" altLang="en-US" sz="1500" dirty="0">
                <a:solidFill>
                  <a:schemeClr val="tx1">
                    <a:lumMod val="65000"/>
                    <a:lumOff val="35000"/>
                  </a:schemeClr>
                </a:solidFill>
                <a:latin typeface="Century Gothic" panose="020B0502020202020204" pitchFamily="34" charset="0"/>
                <a:ea typeface="+mj-ea"/>
              </a:endParaRPr>
            </a:p>
          </p:txBody>
        </p:sp>
      </p:grpSp>
      <p:grpSp>
        <p:nvGrpSpPr>
          <p:cNvPr id="36" name="组合 35"/>
          <p:cNvGrpSpPr/>
          <p:nvPr/>
        </p:nvGrpSpPr>
        <p:grpSpPr>
          <a:xfrm>
            <a:off x="532130" y="4185920"/>
            <a:ext cx="2401570" cy="1419225"/>
            <a:chOff x="3213300" y="2382494"/>
            <a:chExt cx="2545262" cy="1892300"/>
          </a:xfrm>
        </p:grpSpPr>
        <p:sp>
          <p:nvSpPr>
            <p:cNvPr id="37" name="文本框 36"/>
            <p:cNvSpPr txBox="1"/>
            <p:nvPr/>
          </p:nvSpPr>
          <p:spPr>
            <a:xfrm>
              <a:off x="3624781" y="2382494"/>
              <a:ext cx="2133781" cy="429260"/>
            </a:xfrm>
            <a:prstGeom prst="rect">
              <a:avLst/>
            </a:prstGeom>
            <a:noFill/>
          </p:spPr>
          <p:txBody>
            <a:bodyPr wrap="square" rtlCol="0">
              <a:spAutoFit/>
              <a:scene3d>
                <a:camera prst="orthographicFront"/>
                <a:lightRig rig="threePt" dir="t"/>
              </a:scene3d>
              <a:sp3d contourW="12700"/>
            </a:bodyPr>
            <a:lstStyle/>
            <a:p>
              <a:pPr algn="r"/>
              <a:r>
                <a:rPr lang="zh-CN" altLang="en-US" sz="1500" b="1" dirty="0">
                  <a:solidFill>
                    <a:schemeClr val="tx1">
                      <a:lumMod val="75000"/>
                      <a:lumOff val="25000"/>
                    </a:schemeClr>
                  </a:solidFill>
                  <a:latin typeface="Century Gothic" panose="020B0502020202020204" pitchFamily="34" charset="0"/>
                </a:rPr>
                <a:t>完备性</a:t>
              </a:r>
              <a:endParaRPr lang="zh-CN" altLang="en-US" sz="1500" b="1" dirty="0">
                <a:solidFill>
                  <a:schemeClr val="tx1">
                    <a:lumMod val="75000"/>
                    <a:lumOff val="25000"/>
                  </a:schemeClr>
                </a:solidFill>
                <a:latin typeface="Century Gothic" panose="020B0502020202020204" pitchFamily="34" charset="0"/>
              </a:endParaRPr>
            </a:p>
          </p:txBody>
        </p:sp>
        <p:sp>
          <p:nvSpPr>
            <p:cNvPr id="38" name="文本框 37"/>
            <p:cNvSpPr txBox="1"/>
            <p:nvPr/>
          </p:nvSpPr>
          <p:spPr>
            <a:xfrm>
              <a:off x="3213300" y="2750794"/>
              <a:ext cx="2545080" cy="1524000"/>
            </a:xfrm>
            <a:prstGeom prst="rect">
              <a:avLst/>
            </a:prstGeom>
            <a:noFill/>
          </p:spPr>
          <p:txBody>
            <a:bodyPr wrap="square" rtlCol="0">
              <a:spAutoFit/>
              <a:scene3d>
                <a:camera prst="orthographicFront"/>
                <a:lightRig rig="threePt" dir="t"/>
              </a:scene3d>
              <a:sp3d contourW="12700"/>
            </a:bodyPr>
            <a:lstStyle/>
            <a:p>
              <a:pPr algn="l">
                <a:lnSpc>
                  <a:spcPct val="114000"/>
                </a:lnSpc>
              </a:pPr>
              <a:r>
                <a:rPr lang="zh-CN" altLang="en-US" sz="1500" dirty="0">
                  <a:solidFill>
                    <a:schemeClr val="tx1">
                      <a:lumMod val="65000"/>
                      <a:lumOff val="35000"/>
                    </a:schemeClr>
                  </a:solidFill>
                  <a:latin typeface="Century Gothic" panose="020B0502020202020204" pitchFamily="34" charset="0"/>
                  <a:ea typeface="+mj-ea"/>
                </a:rPr>
                <a:t>本案例拥有明确的教学目标，有最佳使用场景，提供了相关的</a:t>
              </a:r>
              <a:r>
                <a:rPr lang="zh-CN" altLang="en-US" sz="1500" b="1" dirty="0">
                  <a:solidFill>
                    <a:schemeClr val="tx1">
                      <a:lumMod val="65000"/>
                      <a:lumOff val="35000"/>
                    </a:schemeClr>
                  </a:solidFill>
                  <a:latin typeface="Century Gothic" panose="020B0502020202020204" pitchFamily="34" charset="0"/>
                  <a:ea typeface="+mj-ea"/>
                </a:rPr>
                <a:t>文档附件，代码，视频</a:t>
              </a:r>
              <a:r>
                <a:rPr lang="zh-CN" altLang="en-US" sz="1500" dirty="0">
                  <a:solidFill>
                    <a:schemeClr val="tx1">
                      <a:lumMod val="65000"/>
                      <a:lumOff val="35000"/>
                    </a:schemeClr>
                  </a:solidFill>
                  <a:latin typeface="Century Gothic" panose="020B0502020202020204" pitchFamily="34" charset="0"/>
                  <a:ea typeface="+mj-ea"/>
                </a:rPr>
                <a:t>等资料。</a:t>
              </a:r>
              <a:endParaRPr lang="zh-CN" altLang="en-US" sz="1500" dirty="0">
                <a:solidFill>
                  <a:schemeClr val="tx1">
                    <a:lumMod val="65000"/>
                    <a:lumOff val="35000"/>
                  </a:schemeClr>
                </a:solidFill>
                <a:latin typeface="Century Gothic" panose="020B0502020202020204" pitchFamily="34" charset="0"/>
                <a:ea typeface="+mj-ea"/>
              </a:endParaRPr>
            </a:p>
          </p:txBody>
        </p:sp>
      </p:grpSp>
      <p:sp>
        <p:nvSpPr>
          <p:cNvPr id="21" name="任意多边形: 形状 20"/>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2" name="任意多边形: 形状 21"/>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3" name="文本框 22"/>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24" name="组合 23"/>
          <p:cNvGrpSpPr/>
          <p:nvPr/>
        </p:nvGrpSpPr>
        <p:grpSpPr>
          <a:xfrm>
            <a:off x="1104967" y="1135908"/>
            <a:ext cx="3195571" cy="625554"/>
            <a:chOff x="7318011" y="1456480"/>
            <a:chExt cx="4260761" cy="834072"/>
          </a:xfrm>
        </p:grpSpPr>
        <p:sp>
          <p:nvSpPr>
            <p:cNvPr id="25" name="文本框 24"/>
            <p:cNvSpPr txBox="1"/>
            <p:nvPr/>
          </p:nvSpPr>
          <p:spPr>
            <a:xfrm>
              <a:off x="7318011" y="1456480"/>
              <a:ext cx="18694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案例总结</a:t>
              </a:r>
              <a:endParaRPr lang="zh-CN" altLang="en-US" sz="2400" b="1" dirty="0">
                <a:solidFill>
                  <a:schemeClr val="tx1">
                    <a:lumMod val="85000"/>
                    <a:lumOff val="15000"/>
                  </a:schemeClr>
                </a:solidFill>
              </a:endParaRPr>
            </a:p>
          </p:txBody>
        </p:sp>
        <p:sp>
          <p:nvSpPr>
            <p:cNvPr id="26" name="文本框 25"/>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Summary</a:t>
              </a:r>
              <a:endParaRPr lang="en-US" altLang="zh-CN" sz="790" dirty="0">
                <a:solidFill>
                  <a:schemeClr val="bg1">
                    <a:lumMod val="65000"/>
                  </a:schemeClr>
                </a:solidFill>
                <a:latin typeface="Century Gothic" panose="020B0502020202020204" pitchFamily="34" charset="0"/>
                <a:ea typeface="+mj-ea"/>
              </a:endParaRPr>
            </a:p>
          </p:txBody>
        </p:sp>
      </p:grpSp>
      <p:pic>
        <p:nvPicPr>
          <p:cNvPr id="2" name="图片 1"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6985"/>
            <a:ext cx="9144000" cy="329374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6985"/>
            <a:ext cx="9144000" cy="329374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2382679" y="1801786"/>
            <a:ext cx="4379119" cy="2932271"/>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2877979" y="3413416"/>
            <a:ext cx="3356610" cy="506730"/>
          </a:xfrm>
          <a:prstGeom prst="rect">
            <a:avLst/>
          </a:prstGeom>
          <a:noFill/>
        </p:spPr>
        <p:txBody>
          <a:bodyPr wrap="square" rtlCol="0">
            <a:spAutoFit/>
            <a:scene3d>
              <a:camera prst="orthographicFront"/>
              <a:lightRig rig="threePt" dir="t"/>
            </a:scene3d>
            <a:sp3d contourW="12700"/>
          </a:bodyPr>
          <a:lstStyle/>
          <a:p>
            <a:pPr algn="ctr"/>
            <a:r>
              <a:rPr lang="zh-CN" altLang="en-US" sz="2700" b="1" dirty="0">
                <a:solidFill>
                  <a:schemeClr val="tx1">
                    <a:lumMod val="75000"/>
                    <a:lumOff val="25000"/>
                  </a:schemeClr>
                </a:solidFill>
              </a:rPr>
              <a:t>关于案例设计的思考</a:t>
            </a:r>
            <a:endParaRPr lang="zh-CN" altLang="en-US" sz="2700" b="1" dirty="0">
              <a:solidFill>
                <a:schemeClr val="tx1">
                  <a:lumMod val="75000"/>
                  <a:lumOff val="25000"/>
                </a:schemeClr>
              </a:solidFill>
            </a:endParaRPr>
          </a:p>
        </p:txBody>
      </p:sp>
      <p:pic>
        <p:nvPicPr>
          <p:cNvPr id="10" name="图片 9"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1270"/>
            <a:ext cx="9144000" cy="32854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2414588" y="3324357"/>
            <a:ext cx="4464368" cy="1409700"/>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2605564" y="3441039"/>
            <a:ext cx="4273391" cy="64516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tx1">
                    <a:lumMod val="75000"/>
                    <a:lumOff val="25000"/>
                  </a:schemeClr>
                </a:solidFill>
              </a:rPr>
              <a:t>感谢您的耐心聆听！</a:t>
            </a:r>
            <a:endParaRPr lang="zh-CN" altLang="en-US" sz="3600" b="1" dirty="0">
              <a:solidFill>
                <a:schemeClr val="tx1">
                  <a:lumMod val="75000"/>
                  <a:lumOff val="25000"/>
                </a:schemeClr>
              </a:solidFill>
            </a:endParaRPr>
          </a:p>
        </p:txBody>
      </p:sp>
      <p:pic>
        <p:nvPicPr>
          <p:cNvPr id="6" name="图片 5"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矩形 14"/>
          <p:cNvSpPr/>
          <p:nvPr/>
        </p:nvSpPr>
        <p:spPr>
          <a:xfrm>
            <a:off x="2586355" y="1412875"/>
            <a:ext cx="4053840" cy="1087755"/>
          </a:xfrm>
          <a:prstGeom prst="rect">
            <a:avLst/>
          </a:prstGeom>
        </p:spPr>
        <p:txBody>
          <a:bodyPr wrap="square">
            <a:spAutoFit/>
            <a:scene3d>
              <a:camera prst="orthographicFront"/>
              <a:lightRig rig="threePt" dir="t"/>
            </a:scene3d>
            <a:sp3d contourW="12700"/>
          </a:bodyPr>
          <a:p>
            <a:pPr algn="ctr">
              <a:lnSpc>
                <a:spcPct val="120000"/>
              </a:lnSpc>
            </a:pPr>
            <a:r>
              <a:rPr lang="zh-CN" altLang="en-US" dirty="0">
                <a:solidFill>
                  <a:schemeClr val="tx1">
                    <a:lumMod val="75000"/>
                    <a:lumOff val="25000"/>
                  </a:schemeClr>
                </a:solidFill>
              </a:rPr>
              <a:t>案例教学比理论教学</a:t>
            </a:r>
            <a:r>
              <a:rPr lang="zh-CN" altLang="en-US" dirty="0">
                <a:solidFill>
                  <a:srgbClr val="FF0000"/>
                </a:solidFill>
              </a:rPr>
              <a:t>难</a:t>
            </a:r>
            <a:endParaRPr lang="zh-CN" altLang="en-US" dirty="0">
              <a:solidFill>
                <a:srgbClr val="FF0000"/>
              </a:solidFill>
            </a:endParaRPr>
          </a:p>
          <a:p>
            <a:pPr algn="ctr">
              <a:lnSpc>
                <a:spcPct val="120000"/>
              </a:lnSpc>
            </a:pPr>
            <a:r>
              <a:rPr lang="zh-CN" altLang="en-US" dirty="0">
                <a:solidFill>
                  <a:schemeClr val="tx1">
                    <a:lumMod val="75000"/>
                    <a:lumOff val="25000"/>
                  </a:schemeClr>
                </a:solidFill>
              </a:rPr>
              <a:t>但</a:t>
            </a:r>
            <a:endParaRPr lang="zh-CN" altLang="en-US" dirty="0">
              <a:solidFill>
                <a:schemeClr val="tx1">
                  <a:lumMod val="75000"/>
                  <a:lumOff val="25000"/>
                </a:schemeClr>
              </a:solidFill>
            </a:endParaRPr>
          </a:p>
          <a:p>
            <a:pPr algn="ctr">
              <a:lnSpc>
                <a:spcPct val="120000"/>
              </a:lnSpc>
            </a:pPr>
            <a:r>
              <a:rPr lang="zh-CN" altLang="en-US" dirty="0">
                <a:solidFill>
                  <a:schemeClr val="tx1">
                    <a:lumMod val="75000"/>
                    <a:lumOff val="25000"/>
                  </a:schemeClr>
                </a:solidFill>
              </a:rPr>
              <a:t>如果设计好案例</a:t>
            </a:r>
            <a:r>
              <a:rPr lang="en-US" altLang="zh-CN" dirty="0">
                <a:solidFill>
                  <a:schemeClr val="tx1">
                    <a:lumMod val="75000"/>
                    <a:lumOff val="25000"/>
                  </a:schemeClr>
                </a:solidFill>
              </a:rPr>
              <a:t>--&gt;</a:t>
            </a:r>
            <a:r>
              <a:rPr lang="zh-CN" altLang="en-US" dirty="0">
                <a:solidFill>
                  <a:schemeClr val="tx1">
                    <a:lumMod val="75000"/>
                    <a:lumOff val="25000"/>
                  </a:schemeClr>
                </a:solidFill>
              </a:rPr>
              <a:t>满足感</a:t>
            </a:r>
            <a:r>
              <a:rPr lang="zh-CN" altLang="en-US" dirty="0">
                <a:solidFill>
                  <a:srgbClr val="FF0000"/>
                </a:solidFill>
              </a:rPr>
              <a:t>好</a:t>
            </a:r>
            <a:endParaRPr lang="zh-CN" altLang="en-US" dirty="0">
              <a:solidFill>
                <a:srgbClr val="FF0000"/>
              </a:solidFill>
            </a:endParaRPr>
          </a:p>
        </p:txBody>
      </p:sp>
      <p:sp>
        <p:nvSpPr>
          <p:cNvPr id="2" name="矩形 1"/>
          <p:cNvSpPr/>
          <p:nvPr/>
        </p:nvSpPr>
        <p:spPr>
          <a:xfrm>
            <a:off x="4608671" y="2827629"/>
            <a:ext cx="4116229" cy="3080385"/>
          </a:xfrm>
          <a:prstGeom prst="rect">
            <a:avLst/>
          </a:prstGeom>
        </p:spPr>
        <p:txBody>
          <a:bodyPr wrap="square">
            <a:spAutoFit/>
            <a:scene3d>
              <a:camera prst="orthographicFront"/>
              <a:lightRig rig="threePt" dir="t"/>
            </a:scene3d>
            <a:sp3d contourW="12700"/>
          </a:bodyPr>
          <a:p>
            <a:pPr algn="l">
              <a:lnSpc>
                <a:spcPct val="120000"/>
              </a:lnSpc>
            </a:pPr>
            <a:r>
              <a:rPr lang="zh-CN" altLang="en-US" dirty="0">
                <a:solidFill>
                  <a:schemeClr val="tx1">
                    <a:lumMod val="75000"/>
                    <a:lumOff val="25000"/>
                  </a:schemeClr>
                </a:solidFill>
              </a:rPr>
              <a:t>根据</a:t>
            </a:r>
            <a:r>
              <a:rPr lang="zh-CN" altLang="en-US" dirty="0">
                <a:solidFill>
                  <a:srgbClr val="FF0000"/>
                </a:solidFill>
              </a:rPr>
              <a:t>《软件工程案例入库标准（草案）》</a:t>
            </a:r>
            <a:r>
              <a:rPr lang="zh-CN" altLang="en-US" dirty="0">
                <a:solidFill>
                  <a:schemeClr val="tx1">
                    <a:lumMod val="75000"/>
                    <a:lumOff val="25000"/>
                  </a:schemeClr>
                </a:solidFill>
              </a:rPr>
              <a:t>，教学案例应遵循以下基本原则：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1) 真实性原则。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2) 典型性原则。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3) 时效性原则。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4) 完整性原则。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5) 启发性原则。</a:t>
            </a:r>
            <a:endParaRPr lang="zh-CN" altLang="en-US" dirty="0">
              <a:solidFill>
                <a:schemeClr val="tx1">
                  <a:lumMod val="75000"/>
                  <a:lumOff val="25000"/>
                </a:schemeClr>
              </a:solidFill>
            </a:endParaRPr>
          </a:p>
          <a:p>
            <a:pPr lvl="1" algn="l">
              <a:lnSpc>
                <a:spcPct val="120000"/>
              </a:lnSpc>
            </a:pPr>
            <a:r>
              <a:rPr lang="zh-CN" altLang="en-US" dirty="0">
                <a:solidFill>
                  <a:schemeClr val="tx1">
                    <a:lumMod val="75000"/>
                    <a:lumOff val="25000"/>
                  </a:schemeClr>
                </a:solidFill>
              </a:rPr>
              <a:t>6) 多样性原则。</a:t>
            </a:r>
            <a:endParaRPr lang="zh-CN" altLang="en-US" dirty="0">
              <a:solidFill>
                <a:schemeClr val="tx1">
                  <a:lumMod val="75000"/>
                  <a:lumOff val="25000"/>
                </a:schemeClr>
              </a:solidFill>
            </a:endParaRPr>
          </a:p>
          <a:p>
            <a:pPr algn="l">
              <a:lnSpc>
                <a:spcPct val="120000"/>
              </a:lnSpc>
            </a:pPr>
            <a:endParaRPr lang="zh-CN" altLang="en-US" dirty="0">
              <a:solidFill>
                <a:schemeClr val="tx1">
                  <a:lumMod val="75000"/>
                  <a:lumOff val="25000"/>
                </a:schemeClr>
              </a:solidFill>
            </a:endParaRPr>
          </a:p>
        </p:txBody>
      </p:sp>
      <p:sp>
        <p:nvSpPr>
          <p:cNvPr id="9" name="文本框 8"/>
          <p:cNvSpPr txBox="1"/>
          <p:nvPr/>
        </p:nvSpPr>
        <p:spPr>
          <a:xfrm>
            <a:off x="2052955" y="5908040"/>
            <a:ext cx="5038090" cy="460375"/>
          </a:xfrm>
          <a:prstGeom prst="rect">
            <a:avLst/>
          </a:prstGeom>
          <a:noFill/>
        </p:spPr>
        <p:txBody>
          <a:bodyPr wrap="square" rtlCol="0" anchor="t">
            <a:spAutoFit/>
          </a:bodyPr>
          <a:p>
            <a:r>
              <a:rPr lang="zh-CN" altLang="en-US" sz="2400"/>
              <a:t>本案例为一个</a:t>
            </a:r>
            <a:r>
              <a:rPr lang="zh-CN" altLang="en-US" sz="2400">
                <a:solidFill>
                  <a:srgbClr val="FF0000"/>
                </a:solidFill>
              </a:rPr>
              <a:t>完整项目式</a:t>
            </a:r>
            <a:r>
              <a:rPr lang="zh-CN" altLang="en-US" sz="2400"/>
              <a:t>教学案例</a:t>
            </a:r>
            <a:endParaRPr lang="zh-CN" altLang="en-US" sz="2400"/>
          </a:p>
        </p:txBody>
      </p:sp>
      <p:grpSp>
        <p:nvGrpSpPr>
          <p:cNvPr id="37" name="组合 36"/>
          <p:cNvGrpSpPr/>
          <p:nvPr/>
        </p:nvGrpSpPr>
        <p:grpSpPr>
          <a:xfrm>
            <a:off x="293370" y="975969"/>
            <a:ext cx="4920615" cy="666874"/>
            <a:chOff x="7318011" y="1456480"/>
            <a:chExt cx="4261485" cy="805093"/>
          </a:xfrm>
        </p:grpSpPr>
        <p:sp>
          <p:nvSpPr>
            <p:cNvPr id="38" name="文本框 37"/>
            <p:cNvSpPr txBox="1"/>
            <p:nvPr/>
          </p:nvSpPr>
          <p:spPr>
            <a:xfrm>
              <a:off x="7318011" y="1456480"/>
              <a:ext cx="4261485" cy="555794"/>
            </a:xfrm>
            <a:prstGeom prst="rect">
              <a:avLst/>
            </a:prstGeom>
            <a:noFill/>
          </p:spPr>
          <p:txBody>
            <a:bodyPr wrap="square" rtlCol="0">
              <a:spAutoFit/>
              <a:scene3d>
                <a:camera prst="orthographicFront"/>
                <a:lightRig rig="threePt" dir="t"/>
              </a:scene3d>
              <a:sp3d contourW="12700"/>
            </a:bodyPr>
            <a:p>
              <a:r>
                <a:rPr lang="zh-CN" altLang="en-US" sz="2400" b="1" dirty="0">
                  <a:solidFill>
                    <a:schemeClr val="tx1">
                      <a:lumMod val="85000"/>
                      <a:lumOff val="15000"/>
                    </a:schemeClr>
                  </a:solidFill>
                </a:rPr>
                <a:t>关于案例设计的思考</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277514"/>
            </a:xfrm>
            <a:prstGeom prst="rect">
              <a:avLst/>
            </a:prstGeom>
            <a:noFill/>
          </p:spPr>
          <p:txBody>
            <a:bodyPr wrap="square" rtlCol="0">
              <a:spAutoFit/>
              <a:scene3d>
                <a:camera prst="orthographicFront"/>
                <a:lightRig rig="threePt" dir="t"/>
              </a:scene3d>
              <a:sp3d contourW="12700"/>
            </a:bodyPr>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sp>
        <p:nvSpPr>
          <p:cNvPr id="3" name="文本框 2"/>
          <p:cNvSpPr txBox="1"/>
          <p:nvPr/>
        </p:nvSpPr>
        <p:spPr>
          <a:xfrm>
            <a:off x="881539" y="3095599"/>
            <a:ext cx="2742248" cy="2084070"/>
          </a:xfrm>
          <a:prstGeom prst="rect">
            <a:avLst/>
          </a:prstGeom>
          <a:noFill/>
        </p:spPr>
        <p:txBody>
          <a:bodyPr wrap="square" rtlCol="0" anchor="t">
            <a:spAutoFit/>
          </a:bodyPr>
          <a:p>
            <a:pPr algn="l">
              <a:lnSpc>
                <a:spcPct val="120000"/>
              </a:lnSpc>
            </a:pPr>
            <a:r>
              <a:rPr lang="zh-CN" altLang="en-US" dirty="0">
                <a:solidFill>
                  <a:schemeClr val="tx1">
                    <a:lumMod val="75000"/>
                    <a:lumOff val="25000"/>
                  </a:schemeClr>
                </a:solidFill>
                <a:sym typeface="+mn-ea"/>
              </a:rPr>
              <a:t>案例编写要素：</a:t>
            </a:r>
            <a:endParaRPr lang="zh-CN" altLang="en-US" dirty="0">
              <a:solidFill>
                <a:schemeClr val="tx1">
                  <a:lumMod val="75000"/>
                  <a:lumOff val="25000"/>
                </a:schemeClr>
              </a:solidFill>
            </a:endParaRPr>
          </a:p>
          <a:p>
            <a:pPr algn="l">
              <a:lnSpc>
                <a:spcPct val="120000"/>
              </a:lnSpc>
            </a:pPr>
            <a:r>
              <a:rPr lang="zh-CN" altLang="en-US" dirty="0">
                <a:solidFill>
                  <a:schemeClr val="tx1">
                    <a:lumMod val="75000"/>
                    <a:lumOff val="25000"/>
                  </a:schemeClr>
                </a:solidFill>
                <a:sym typeface="+mn-ea"/>
              </a:rPr>
              <a:t>典型</a:t>
            </a:r>
            <a:r>
              <a:rPr lang="en-US" altLang="zh-CN" dirty="0">
                <a:solidFill>
                  <a:schemeClr val="tx1">
                    <a:lumMod val="75000"/>
                    <a:lumOff val="25000"/>
                  </a:schemeClr>
                </a:solidFill>
                <a:sym typeface="+mn-ea"/>
              </a:rPr>
              <a:t>/</a:t>
            </a:r>
            <a:r>
              <a:rPr lang="zh-CN" altLang="en-US" dirty="0">
                <a:solidFill>
                  <a:schemeClr val="tx1">
                    <a:lumMod val="75000"/>
                    <a:lumOff val="25000"/>
                  </a:schemeClr>
                </a:solidFill>
                <a:sym typeface="+mn-ea"/>
              </a:rPr>
              <a:t>富有多种意义的事件陈述</a:t>
            </a:r>
            <a:endParaRPr lang="zh-CN" altLang="en-US" dirty="0">
              <a:solidFill>
                <a:schemeClr val="tx1">
                  <a:lumMod val="75000"/>
                  <a:lumOff val="25000"/>
                </a:schemeClr>
              </a:solidFill>
            </a:endParaRPr>
          </a:p>
          <a:p>
            <a:pPr lvl="1" algn="l">
              <a:lnSpc>
                <a:spcPct val="120000"/>
              </a:lnSpc>
            </a:pPr>
            <a:r>
              <a:rPr lang="en-US" altLang="zh-CN" dirty="0">
                <a:solidFill>
                  <a:schemeClr val="tx1">
                    <a:lumMod val="75000"/>
                    <a:lumOff val="25000"/>
                  </a:schemeClr>
                </a:solidFill>
                <a:sym typeface="+mn-ea"/>
              </a:rPr>
              <a:t>1.</a:t>
            </a:r>
            <a:r>
              <a:rPr lang="zh-CN" altLang="en-US" dirty="0">
                <a:solidFill>
                  <a:schemeClr val="tx1">
                    <a:lumMod val="75000"/>
                    <a:lumOff val="25000"/>
                  </a:schemeClr>
                </a:solidFill>
                <a:sym typeface="+mn-ea"/>
              </a:rPr>
              <a:t>实用性</a:t>
            </a:r>
            <a:r>
              <a:rPr lang="en-US" altLang="zh-CN" dirty="0">
                <a:solidFill>
                  <a:schemeClr val="tx1">
                    <a:lumMod val="75000"/>
                    <a:lumOff val="25000"/>
                  </a:schemeClr>
                </a:solidFill>
                <a:sym typeface="+mn-ea"/>
              </a:rPr>
              <a:t>/</a:t>
            </a:r>
            <a:r>
              <a:rPr lang="zh-CN" altLang="en-US" dirty="0">
                <a:solidFill>
                  <a:schemeClr val="tx1">
                    <a:lumMod val="75000"/>
                    <a:lumOff val="25000"/>
                  </a:schemeClr>
                </a:solidFill>
                <a:sym typeface="+mn-ea"/>
              </a:rPr>
              <a:t>故事性</a:t>
            </a:r>
            <a:r>
              <a:rPr lang="en-US" altLang="zh-CN" dirty="0">
                <a:solidFill>
                  <a:schemeClr val="tx1">
                    <a:lumMod val="75000"/>
                    <a:lumOff val="25000"/>
                  </a:schemeClr>
                </a:solidFill>
                <a:sym typeface="+mn-ea"/>
              </a:rPr>
              <a:t>/</a:t>
            </a:r>
            <a:r>
              <a:rPr lang="zh-CN" altLang="en-US" dirty="0">
                <a:solidFill>
                  <a:schemeClr val="tx1">
                    <a:lumMod val="75000"/>
                    <a:lumOff val="25000"/>
                  </a:schemeClr>
                </a:solidFill>
                <a:sym typeface="+mn-ea"/>
              </a:rPr>
              <a:t>戏剧性</a:t>
            </a:r>
            <a:endParaRPr lang="zh-CN" altLang="en-US" dirty="0">
              <a:solidFill>
                <a:schemeClr val="tx1">
                  <a:lumMod val="75000"/>
                  <a:lumOff val="25000"/>
                </a:schemeClr>
              </a:solidFill>
            </a:endParaRPr>
          </a:p>
          <a:p>
            <a:pPr lvl="1" algn="l">
              <a:lnSpc>
                <a:spcPct val="120000"/>
              </a:lnSpc>
            </a:pPr>
            <a:r>
              <a:rPr lang="en-US" altLang="zh-CN" dirty="0">
                <a:solidFill>
                  <a:schemeClr val="tx1">
                    <a:lumMod val="75000"/>
                    <a:lumOff val="25000"/>
                  </a:schemeClr>
                </a:solidFill>
                <a:sym typeface="+mn-ea"/>
              </a:rPr>
              <a:t>2.</a:t>
            </a:r>
            <a:r>
              <a:rPr lang="zh-CN" altLang="en-US" dirty="0">
                <a:solidFill>
                  <a:schemeClr val="tx1">
                    <a:lumMod val="75000"/>
                    <a:lumOff val="25000"/>
                  </a:schemeClr>
                </a:solidFill>
                <a:sym typeface="+mn-ea"/>
              </a:rPr>
              <a:t>激发课堂讨论</a:t>
            </a:r>
            <a:endParaRPr lang="zh-CN" altLang="en-US"/>
          </a:p>
        </p:txBody>
      </p:sp>
      <p:pic>
        <p:nvPicPr>
          <p:cNvPr id="6" name="图片 5" descr="校徽"/>
          <p:cNvPicPr>
            <a:picLocks noChangeAspect="1"/>
          </p:cNvPicPr>
          <p:nvPr/>
        </p:nvPicPr>
        <p:blipFill>
          <a:blip r:embed="rId1"/>
          <a:stretch>
            <a:fillRect/>
          </a:stretch>
        </p:blipFill>
        <p:spPr>
          <a:xfrm>
            <a:off x="7878604" y="1009782"/>
            <a:ext cx="1004411" cy="100393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152650" y="962221"/>
            <a:ext cx="4838700" cy="48387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形状 7"/>
          <p:cNvSpPr/>
          <p:nvPr/>
        </p:nvSpPr>
        <p:spPr>
          <a:xfrm>
            <a:off x="0" y="-8255"/>
            <a:ext cx="9144000" cy="329501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1"/>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a:off x="0" y="-8255"/>
            <a:ext cx="9144000" cy="329501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图文框 1"/>
          <p:cNvSpPr/>
          <p:nvPr/>
        </p:nvSpPr>
        <p:spPr>
          <a:xfrm>
            <a:off x="3560933" y="1801642"/>
            <a:ext cx="2022134" cy="2932416"/>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 name="文本框 4"/>
          <p:cNvSpPr txBox="1"/>
          <p:nvPr/>
        </p:nvSpPr>
        <p:spPr>
          <a:xfrm>
            <a:off x="3648075" y="3413490"/>
            <a:ext cx="1847850" cy="119888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tx1">
                    <a:lumMod val="75000"/>
                    <a:lumOff val="25000"/>
                  </a:schemeClr>
                </a:solidFill>
              </a:rPr>
              <a:t>案例</a:t>
            </a:r>
            <a:endParaRPr lang="zh-CN" altLang="en-US" sz="3600" b="1" dirty="0">
              <a:solidFill>
                <a:schemeClr val="tx1">
                  <a:lumMod val="75000"/>
                  <a:lumOff val="25000"/>
                </a:schemeClr>
              </a:solidFill>
            </a:endParaRPr>
          </a:p>
          <a:p>
            <a:pPr algn="ctr"/>
            <a:r>
              <a:rPr lang="zh-CN" altLang="en-US" sz="3600" b="1" dirty="0">
                <a:solidFill>
                  <a:schemeClr val="tx1">
                    <a:lumMod val="75000"/>
                    <a:lumOff val="25000"/>
                  </a:schemeClr>
                </a:solidFill>
              </a:rPr>
              <a:t>特点</a:t>
            </a:r>
            <a:endParaRPr lang="zh-CN" altLang="en-US" sz="3600" b="1" dirty="0">
              <a:solidFill>
                <a:schemeClr val="tx1">
                  <a:lumMod val="75000"/>
                  <a:lumOff val="25000"/>
                </a:schemeClr>
              </a:solidFill>
            </a:endParaRPr>
          </a:p>
        </p:txBody>
      </p:sp>
      <p:sp>
        <p:nvSpPr>
          <p:cNvPr id="6" name="文本框 5"/>
          <p:cNvSpPr txBox="1"/>
          <p:nvPr/>
        </p:nvSpPr>
        <p:spPr>
          <a:xfrm>
            <a:off x="3648075" y="1969313"/>
            <a:ext cx="1847850" cy="1198880"/>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chemeClr val="bg1"/>
                </a:solidFill>
                <a:latin typeface="Century Gothic" panose="020B0502020202020204" pitchFamily="34" charset="0"/>
              </a:rPr>
              <a:t>01</a:t>
            </a:r>
            <a:endParaRPr lang="zh-CN" altLang="en-US" sz="7200" dirty="0">
              <a:solidFill>
                <a:schemeClr val="bg1"/>
              </a:solidFill>
              <a:latin typeface="Century Gothic" panose="020B0502020202020204" pitchFamily="34" charset="0"/>
            </a:endParaRPr>
          </a:p>
        </p:txBody>
      </p:sp>
      <p:pic>
        <p:nvPicPr>
          <p:cNvPr id="9" name="图片 8" descr="校徽"/>
          <p:cNvPicPr>
            <a:picLocks noChangeAspect="1"/>
          </p:cNvPicPr>
          <p:nvPr/>
        </p:nvPicPr>
        <p:blipFill>
          <a:blip r:embed="rId2"/>
          <a:stretch>
            <a:fillRect/>
          </a:stretch>
        </p:blipFill>
        <p:spPr>
          <a:xfrm>
            <a:off x="7878604" y="1009782"/>
            <a:ext cx="1004411" cy="100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77716" y="5117439"/>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1.</a:t>
            </a:r>
            <a:r>
              <a:rPr lang="zh-CN" altLang="en-US" sz="1200" b="1" dirty="0">
                <a:solidFill>
                  <a:schemeClr val="tx1">
                    <a:lumMod val="75000"/>
                    <a:lumOff val="25000"/>
                  </a:schemeClr>
                </a:solidFill>
              </a:rPr>
              <a:t>基于微信平台提供服务</a:t>
            </a:r>
            <a:endParaRPr lang="zh-CN" altLang="en-US" sz="1200" b="1" dirty="0">
              <a:solidFill>
                <a:schemeClr val="tx1">
                  <a:lumMod val="75000"/>
                  <a:lumOff val="25000"/>
                </a:schemeClr>
              </a:solidFill>
            </a:endParaRPr>
          </a:p>
        </p:txBody>
      </p:sp>
      <p:sp>
        <p:nvSpPr>
          <p:cNvPr id="31" name="矩形 30"/>
          <p:cNvSpPr/>
          <p:nvPr/>
        </p:nvSpPr>
        <p:spPr>
          <a:xfrm>
            <a:off x="3404711" y="5117439"/>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2.</a:t>
            </a:r>
            <a:r>
              <a:rPr lang="zh-CN" altLang="en-US" sz="1200" b="1" dirty="0">
                <a:solidFill>
                  <a:schemeClr val="tx1">
                    <a:lumMod val="75000"/>
                    <a:lumOff val="25000"/>
                  </a:schemeClr>
                </a:solidFill>
              </a:rPr>
              <a:t>软件系统首页</a:t>
            </a:r>
            <a:endParaRPr lang="zh-CN" altLang="en-US" sz="1200" b="1" dirty="0">
              <a:solidFill>
                <a:schemeClr val="tx1">
                  <a:lumMod val="75000"/>
                  <a:lumOff val="25000"/>
                </a:schemeClr>
              </a:solidFill>
            </a:endParaRPr>
          </a:p>
        </p:txBody>
      </p:sp>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00" y="1051692"/>
            <a:ext cx="4920615" cy="666874"/>
            <a:chOff x="7318011" y="1456480"/>
            <a:chExt cx="4261485" cy="805093"/>
          </a:xfrm>
        </p:grpSpPr>
        <p:sp>
          <p:nvSpPr>
            <p:cNvPr id="38" name="文本框 37"/>
            <p:cNvSpPr txBox="1"/>
            <p:nvPr/>
          </p:nvSpPr>
          <p:spPr>
            <a:xfrm>
              <a:off x="7318011" y="1456480"/>
              <a:ext cx="4261485" cy="555794"/>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智能民宿管理系统</a:t>
              </a:r>
              <a:r>
                <a:rPr lang="en-US" altLang="zh-CN" sz="2400" b="1" dirty="0">
                  <a:solidFill>
                    <a:schemeClr val="tx1">
                      <a:lumMod val="85000"/>
                      <a:lumOff val="15000"/>
                    </a:schemeClr>
                  </a:solidFill>
                </a:rPr>
                <a:t>”</a:t>
              </a:r>
              <a:endParaRPr lang="en-US" altLang="zh-CN" sz="2400" b="1" dirty="0">
                <a:solidFill>
                  <a:schemeClr val="tx1">
                    <a:lumMod val="85000"/>
                    <a:lumOff val="15000"/>
                  </a:schemeClr>
                </a:solidFill>
              </a:endParaRPr>
            </a:p>
          </p:txBody>
        </p:sp>
        <p:sp>
          <p:nvSpPr>
            <p:cNvPr id="43" name="文本框 42"/>
            <p:cNvSpPr txBox="1"/>
            <p:nvPr/>
          </p:nvSpPr>
          <p:spPr>
            <a:xfrm>
              <a:off x="7318011" y="1984059"/>
              <a:ext cx="4260761" cy="27751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8" name="图片 27" descr="1"/>
          <p:cNvPicPr>
            <a:picLocks noChangeAspect="1"/>
          </p:cNvPicPr>
          <p:nvPr/>
        </p:nvPicPr>
        <p:blipFill>
          <a:blip r:embed="rId1"/>
          <a:stretch>
            <a:fillRect/>
          </a:stretch>
        </p:blipFill>
        <p:spPr>
          <a:xfrm>
            <a:off x="1104900" y="1926564"/>
            <a:ext cx="1680210" cy="3143726"/>
          </a:xfrm>
          <a:prstGeom prst="rect">
            <a:avLst/>
          </a:prstGeom>
        </p:spPr>
      </p:pic>
      <p:pic>
        <p:nvPicPr>
          <p:cNvPr id="2" name="图片 1" descr="1"/>
          <p:cNvPicPr>
            <a:picLocks noChangeAspect="1"/>
          </p:cNvPicPr>
          <p:nvPr/>
        </p:nvPicPr>
        <p:blipFill>
          <a:blip r:embed="rId1"/>
          <a:stretch>
            <a:fillRect/>
          </a:stretch>
        </p:blipFill>
        <p:spPr>
          <a:xfrm>
            <a:off x="3731895" y="1973712"/>
            <a:ext cx="1680210" cy="3143726"/>
          </a:xfrm>
          <a:prstGeom prst="rect">
            <a:avLst/>
          </a:prstGeom>
        </p:spPr>
      </p:pic>
      <p:pic>
        <p:nvPicPr>
          <p:cNvPr id="6" name="图片 5" descr="Screenshot_20181120-212322"/>
          <p:cNvPicPr>
            <a:picLocks noChangeAspect="1"/>
          </p:cNvPicPr>
          <p:nvPr/>
        </p:nvPicPr>
        <p:blipFill>
          <a:blip r:embed="rId2"/>
          <a:stretch>
            <a:fillRect/>
          </a:stretch>
        </p:blipFill>
        <p:spPr>
          <a:xfrm>
            <a:off x="1197769" y="2280894"/>
            <a:ext cx="1494473" cy="2404586"/>
          </a:xfrm>
          <a:prstGeom prst="rect">
            <a:avLst/>
          </a:prstGeom>
        </p:spPr>
      </p:pic>
      <p:pic>
        <p:nvPicPr>
          <p:cNvPr id="7" name="图片 6" descr="Screenshot_20181120-212359"/>
          <p:cNvPicPr>
            <a:picLocks noChangeAspect="1"/>
          </p:cNvPicPr>
          <p:nvPr/>
        </p:nvPicPr>
        <p:blipFill>
          <a:blip r:embed="rId3"/>
          <a:stretch>
            <a:fillRect/>
          </a:stretch>
        </p:blipFill>
        <p:spPr>
          <a:xfrm>
            <a:off x="3811905" y="2323280"/>
            <a:ext cx="1542098" cy="2414588"/>
          </a:xfrm>
          <a:prstGeom prst="rect">
            <a:avLst/>
          </a:prstGeom>
        </p:spPr>
      </p:pic>
      <p:pic>
        <p:nvPicPr>
          <p:cNvPr id="3" name="图片 2" descr="校徽"/>
          <p:cNvPicPr>
            <a:picLocks noChangeAspect="1"/>
          </p:cNvPicPr>
          <p:nvPr/>
        </p:nvPicPr>
        <p:blipFill>
          <a:blip r:embed="rId4"/>
          <a:stretch>
            <a:fillRect/>
          </a:stretch>
        </p:blipFill>
        <p:spPr>
          <a:xfrm>
            <a:off x="7878604" y="1009782"/>
            <a:ext cx="1004411" cy="1003935"/>
          </a:xfrm>
          <a:prstGeom prst="rect">
            <a:avLst/>
          </a:prstGeom>
        </p:spPr>
      </p:pic>
      <p:pic>
        <p:nvPicPr>
          <p:cNvPr id="8" name="图片 7" descr="1"/>
          <p:cNvPicPr>
            <a:picLocks noChangeAspect="1"/>
          </p:cNvPicPr>
          <p:nvPr/>
        </p:nvPicPr>
        <p:blipFill>
          <a:blip r:embed="rId1"/>
          <a:stretch>
            <a:fillRect/>
          </a:stretch>
        </p:blipFill>
        <p:spPr>
          <a:xfrm>
            <a:off x="6352223" y="1926564"/>
            <a:ext cx="1680210" cy="3143726"/>
          </a:xfrm>
          <a:prstGeom prst="rect">
            <a:avLst/>
          </a:prstGeom>
        </p:spPr>
      </p:pic>
      <p:pic>
        <p:nvPicPr>
          <p:cNvPr id="11" name="图片 10"/>
          <p:cNvPicPr>
            <a:picLocks noChangeAspect="1"/>
          </p:cNvPicPr>
          <p:nvPr/>
        </p:nvPicPr>
        <p:blipFill>
          <a:blip r:embed="rId5"/>
          <a:stretch>
            <a:fillRect/>
          </a:stretch>
        </p:blipFill>
        <p:spPr>
          <a:xfrm>
            <a:off x="6440805" y="2274226"/>
            <a:ext cx="1503045" cy="2405063"/>
          </a:xfrm>
          <a:prstGeom prst="rect">
            <a:avLst/>
          </a:prstGeom>
        </p:spPr>
      </p:pic>
      <p:sp>
        <p:nvSpPr>
          <p:cNvPr id="12" name="矩形 11"/>
          <p:cNvSpPr/>
          <p:nvPr/>
        </p:nvSpPr>
        <p:spPr>
          <a:xfrm>
            <a:off x="6025039" y="5117439"/>
            <a:ext cx="2334578" cy="312420"/>
          </a:xfrm>
          <a:prstGeom prst="rect">
            <a:avLst/>
          </a:prstGeom>
        </p:spPr>
        <p:txBody>
          <a:bodyPr wrap="square">
            <a:spAutoFit/>
            <a:scene3d>
              <a:camera prst="orthographicFront"/>
              <a:lightRig rig="threePt" dir="t"/>
            </a:scene3d>
            <a:sp3d contourW="12700"/>
          </a:bodyPr>
          <a:p>
            <a:pPr algn="ctr">
              <a:lnSpc>
                <a:spcPct val="120000"/>
              </a:lnSpc>
            </a:pPr>
            <a:r>
              <a:rPr lang="en-US" altLang="zh-CN" sz="1200" b="1" dirty="0">
                <a:solidFill>
                  <a:schemeClr val="tx1">
                    <a:lumMod val="75000"/>
                    <a:lumOff val="25000"/>
                  </a:schemeClr>
                </a:solidFill>
              </a:rPr>
              <a:t>3.</a:t>
            </a:r>
            <a:r>
              <a:rPr lang="zh-CN" altLang="en-US" sz="1200" b="1" dirty="0">
                <a:solidFill>
                  <a:schemeClr val="tx1">
                    <a:lumMod val="75000"/>
                    <a:lumOff val="25000"/>
                  </a:schemeClr>
                </a:solidFill>
              </a:rPr>
              <a:t>房间展示采用卡片式设计</a:t>
            </a:r>
            <a:endParaRPr lang="zh-CN" altLang="en-US" sz="12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77716" y="5117439"/>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4.</a:t>
            </a:r>
            <a:r>
              <a:rPr lang="zh-CN" altLang="en-US" sz="1200" b="1" dirty="0">
                <a:solidFill>
                  <a:schemeClr val="tx1">
                    <a:lumMod val="75000"/>
                    <a:lumOff val="25000"/>
                  </a:schemeClr>
                </a:solidFill>
              </a:rPr>
              <a:t>房间图片、位置、价格等信息</a:t>
            </a:r>
            <a:endParaRPr lang="zh-CN" altLang="en-US" sz="1200" b="1" dirty="0">
              <a:solidFill>
                <a:schemeClr val="tx1">
                  <a:lumMod val="75000"/>
                  <a:lumOff val="25000"/>
                </a:schemeClr>
              </a:solidFill>
            </a:endParaRPr>
          </a:p>
        </p:txBody>
      </p:sp>
      <p:sp>
        <p:nvSpPr>
          <p:cNvPr id="31" name="矩形 30"/>
          <p:cNvSpPr/>
          <p:nvPr/>
        </p:nvSpPr>
        <p:spPr>
          <a:xfrm>
            <a:off x="3404711" y="5116962"/>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5.</a:t>
            </a:r>
            <a:r>
              <a:rPr lang="zh-CN" altLang="en-US" sz="1200" b="1" dirty="0">
                <a:solidFill>
                  <a:schemeClr val="tx1">
                    <a:lumMod val="75000"/>
                    <a:lumOff val="25000"/>
                  </a:schemeClr>
                </a:solidFill>
              </a:rPr>
              <a:t>房间设备、描述、评论等信息</a:t>
            </a:r>
            <a:endParaRPr lang="zh-CN" altLang="en-US" sz="1200" b="1" dirty="0">
              <a:solidFill>
                <a:schemeClr val="tx1">
                  <a:lumMod val="75000"/>
                  <a:lumOff val="25000"/>
                </a:schemeClr>
              </a:solidFill>
            </a:endParaRPr>
          </a:p>
        </p:txBody>
      </p:sp>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8" name="图片 27" descr="1"/>
          <p:cNvPicPr>
            <a:picLocks noChangeAspect="1"/>
          </p:cNvPicPr>
          <p:nvPr/>
        </p:nvPicPr>
        <p:blipFill>
          <a:blip r:embed="rId1"/>
          <a:stretch>
            <a:fillRect/>
          </a:stretch>
        </p:blipFill>
        <p:spPr>
          <a:xfrm>
            <a:off x="1104900" y="1926564"/>
            <a:ext cx="1680210" cy="3143726"/>
          </a:xfrm>
          <a:prstGeom prst="rect">
            <a:avLst/>
          </a:prstGeom>
        </p:spPr>
      </p:pic>
      <p:pic>
        <p:nvPicPr>
          <p:cNvPr id="2" name="图片 1" descr="1"/>
          <p:cNvPicPr>
            <a:picLocks noChangeAspect="1"/>
          </p:cNvPicPr>
          <p:nvPr/>
        </p:nvPicPr>
        <p:blipFill>
          <a:blip r:embed="rId1"/>
          <a:stretch>
            <a:fillRect/>
          </a:stretch>
        </p:blipFill>
        <p:spPr>
          <a:xfrm>
            <a:off x="3731895" y="1926087"/>
            <a:ext cx="1680210" cy="3143726"/>
          </a:xfrm>
          <a:prstGeom prst="rect">
            <a:avLst/>
          </a:prstGeom>
        </p:spPr>
      </p:pic>
      <p:pic>
        <p:nvPicPr>
          <p:cNvPr id="3" name="图片 2" descr="校徽"/>
          <p:cNvPicPr>
            <a:picLocks noChangeAspect="1"/>
          </p:cNvPicPr>
          <p:nvPr/>
        </p:nvPicPr>
        <p:blipFill>
          <a:blip r:embed="rId2"/>
          <a:stretch>
            <a:fillRect/>
          </a:stretch>
        </p:blipFill>
        <p:spPr>
          <a:xfrm>
            <a:off x="7878604" y="1009782"/>
            <a:ext cx="1004411" cy="1003935"/>
          </a:xfrm>
          <a:prstGeom prst="rect">
            <a:avLst/>
          </a:prstGeom>
        </p:spPr>
      </p:pic>
      <p:sp>
        <p:nvSpPr>
          <p:cNvPr id="4" name="矩形 3"/>
          <p:cNvSpPr/>
          <p:nvPr/>
        </p:nvSpPr>
        <p:spPr>
          <a:xfrm>
            <a:off x="5941695" y="5116962"/>
            <a:ext cx="2334578" cy="533400"/>
          </a:xfrm>
          <a:prstGeom prst="rect">
            <a:avLst/>
          </a:prstGeom>
        </p:spPr>
        <p:txBody>
          <a:bodyPr wrap="square">
            <a:spAutoFit/>
            <a:scene3d>
              <a:camera prst="orthographicFront"/>
              <a:lightRig rig="threePt" dir="t"/>
            </a:scene3d>
            <a:sp3d contourW="12700"/>
          </a:bodyPr>
          <a:p>
            <a:pPr algn="ctr">
              <a:lnSpc>
                <a:spcPct val="120000"/>
              </a:lnSpc>
            </a:pPr>
            <a:r>
              <a:rPr lang="en-US" altLang="zh-CN" sz="1200" b="1" dirty="0">
                <a:solidFill>
                  <a:schemeClr val="tx1">
                    <a:lumMod val="75000"/>
                    <a:lumOff val="25000"/>
                  </a:schemeClr>
                </a:solidFill>
              </a:rPr>
              <a:t>6.</a:t>
            </a:r>
            <a:r>
              <a:rPr lang="zh-CN" altLang="en-US" sz="1200" b="1" dirty="0">
                <a:solidFill>
                  <a:schemeClr val="tx1">
                    <a:lumMod val="75000"/>
                    <a:lumOff val="25000"/>
                  </a:schemeClr>
                </a:solidFill>
              </a:rPr>
              <a:t>使用阿里大于</a:t>
            </a:r>
            <a:r>
              <a:rPr lang="en-US" altLang="zh-CN" sz="1200" b="1" dirty="0">
                <a:solidFill>
                  <a:schemeClr val="tx1">
                    <a:lumMod val="75000"/>
                    <a:lumOff val="25000"/>
                  </a:schemeClr>
                </a:solidFill>
              </a:rPr>
              <a:t>API</a:t>
            </a:r>
            <a:r>
              <a:rPr lang="zh-CN" altLang="en-US" sz="1200" b="1" dirty="0">
                <a:solidFill>
                  <a:schemeClr val="tx1">
                    <a:lumMod val="75000"/>
                    <a:lumOff val="25000"/>
                  </a:schemeClr>
                </a:solidFill>
              </a:rPr>
              <a:t>，提供实时短信验证码登陆服务</a:t>
            </a:r>
            <a:endParaRPr lang="zh-CN" altLang="en-US" sz="1200" b="1" dirty="0">
              <a:solidFill>
                <a:schemeClr val="tx1">
                  <a:lumMod val="75000"/>
                  <a:lumOff val="25000"/>
                </a:schemeClr>
              </a:solidFill>
            </a:endParaRPr>
          </a:p>
        </p:txBody>
      </p:sp>
      <p:pic>
        <p:nvPicPr>
          <p:cNvPr id="9" name="图片 8" descr="1"/>
          <p:cNvPicPr>
            <a:picLocks noChangeAspect="1"/>
          </p:cNvPicPr>
          <p:nvPr/>
        </p:nvPicPr>
        <p:blipFill>
          <a:blip r:embed="rId1"/>
          <a:stretch>
            <a:fillRect/>
          </a:stretch>
        </p:blipFill>
        <p:spPr>
          <a:xfrm>
            <a:off x="6268879" y="1926087"/>
            <a:ext cx="1680210" cy="3143726"/>
          </a:xfrm>
          <a:prstGeom prst="rect">
            <a:avLst/>
          </a:prstGeom>
        </p:spPr>
      </p:pic>
      <p:pic>
        <p:nvPicPr>
          <p:cNvPr id="10" name="图片 9" descr="Screenshot_20181120-232207"/>
          <p:cNvPicPr>
            <a:picLocks noChangeAspect="1"/>
          </p:cNvPicPr>
          <p:nvPr/>
        </p:nvPicPr>
        <p:blipFill>
          <a:blip r:embed="rId3"/>
          <a:stretch>
            <a:fillRect/>
          </a:stretch>
        </p:blipFill>
        <p:spPr>
          <a:xfrm>
            <a:off x="6356985" y="2273274"/>
            <a:ext cx="1521619" cy="2448878"/>
          </a:xfrm>
          <a:prstGeom prst="rect">
            <a:avLst/>
          </a:prstGeom>
        </p:spPr>
      </p:pic>
      <p:pic>
        <p:nvPicPr>
          <p:cNvPr id="11" name="图片 10"/>
          <p:cNvPicPr>
            <a:picLocks noChangeAspect="1"/>
          </p:cNvPicPr>
          <p:nvPr/>
        </p:nvPicPr>
        <p:blipFill>
          <a:blip r:embed="rId4"/>
          <a:stretch>
            <a:fillRect/>
          </a:stretch>
        </p:blipFill>
        <p:spPr>
          <a:xfrm>
            <a:off x="1182053" y="2273750"/>
            <a:ext cx="1512094" cy="2416493"/>
          </a:xfrm>
          <a:prstGeom prst="rect">
            <a:avLst/>
          </a:prstGeom>
        </p:spPr>
      </p:pic>
      <p:pic>
        <p:nvPicPr>
          <p:cNvPr id="12" name="图片 11"/>
          <p:cNvPicPr>
            <a:picLocks noChangeAspect="1"/>
          </p:cNvPicPr>
          <p:nvPr/>
        </p:nvPicPr>
        <p:blipFill>
          <a:blip r:embed="rId5"/>
          <a:stretch>
            <a:fillRect/>
          </a:stretch>
        </p:blipFill>
        <p:spPr>
          <a:xfrm>
            <a:off x="3820478" y="2273750"/>
            <a:ext cx="1510665" cy="24303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77716" y="5117439"/>
            <a:ext cx="2334578" cy="75501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7.</a:t>
            </a:r>
            <a:r>
              <a:rPr lang="zh-CN" altLang="en-US" sz="1200" b="1" dirty="0">
                <a:solidFill>
                  <a:schemeClr val="tx1">
                    <a:lumMod val="75000"/>
                    <a:lumOff val="25000"/>
                  </a:schemeClr>
                </a:solidFill>
              </a:rPr>
              <a:t>个人信息页面</a:t>
            </a:r>
            <a:endParaRPr lang="zh-CN" altLang="en-US" sz="1200" b="1" dirty="0">
              <a:solidFill>
                <a:schemeClr val="tx1">
                  <a:lumMod val="75000"/>
                  <a:lumOff val="25000"/>
                </a:schemeClr>
              </a:solidFill>
            </a:endParaRPr>
          </a:p>
          <a:p>
            <a:pPr algn="ctr">
              <a:lnSpc>
                <a:spcPct val="120000"/>
              </a:lnSpc>
            </a:pPr>
            <a:r>
              <a:rPr lang="zh-CN" altLang="en-US" sz="1200" b="1" dirty="0">
                <a:solidFill>
                  <a:schemeClr val="tx1">
                    <a:lumMod val="75000"/>
                    <a:lumOff val="25000"/>
                  </a:schemeClr>
                </a:solidFill>
              </a:rPr>
              <a:t>用户个人信息</a:t>
            </a:r>
            <a:r>
              <a:rPr lang="zh-CN" altLang="en-US" sz="1200" b="1" dirty="0">
                <a:solidFill>
                  <a:schemeClr val="tx1">
                    <a:lumMod val="75000"/>
                    <a:lumOff val="25000"/>
                  </a:schemeClr>
                </a:solidFill>
                <a:sym typeface="+mn-ea"/>
              </a:rPr>
              <a:t>管理</a:t>
            </a:r>
            <a:r>
              <a:rPr lang="zh-CN" altLang="en-US" sz="1200" b="1" dirty="0">
                <a:solidFill>
                  <a:schemeClr val="tx1">
                    <a:lumMod val="75000"/>
                    <a:lumOff val="25000"/>
                  </a:schemeClr>
                </a:solidFill>
              </a:rPr>
              <a:t>、查看已完成订单、投诉、退单、邀请等功能</a:t>
            </a:r>
            <a:endParaRPr lang="zh-CN" altLang="en-US" sz="1200" b="1" dirty="0">
              <a:solidFill>
                <a:schemeClr val="tx1">
                  <a:lumMod val="75000"/>
                  <a:lumOff val="25000"/>
                </a:schemeClr>
              </a:solidFill>
            </a:endParaRPr>
          </a:p>
        </p:txBody>
      </p:sp>
      <p:sp>
        <p:nvSpPr>
          <p:cNvPr id="31" name="矩形 30"/>
          <p:cNvSpPr/>
          <p:nvPr/>
        </p:nvSpPr>
        <p:spPr>
          <a:xfrm>
            <a:off x="3404711" y="5116962"/>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8.</a:t>
            </a:r>
            <a:r>
              <a:rPr lang="zh-CN" altLang="en-US" sz="1200" b="1" dirty="0">
                <a:solidFill>
                  <a:schemeClr val="tx1">
                    <a:lumMod val="75000"/>
                    <a:lumOff val="25000"/>
                  </a:schemeClr>
                </a:solidFill>
              </a:rPr>
              <a:t>订单详情信息</a:t>
            </a:r>
            <a:endParaRPr lang="zh-CN" altLang="en-US" sz="1200" b="1" dirty="0">
              <a:solidFill>
                <a:schemeClr val="tx1">
                  <a:lumMod val="75000"/>
                  <a:lumOff val="25000"/>
                </a:schemeClr>
              </a:solidFill>
            </a:endParaRPr>
          </a:p>
        </p:txBody>
      </p:sp>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8" name="图片 27" descr="1"/>
          <p:cNvPicPr>
            <a:picLocks noChangeAspect="1"/>
          </p:cNvPicPr>
          <p:nvPr/>
        </p:nvPicPr>
        <p:blipFill>
          <a:blip r:embed="rId1"/>
          <a:stretch>
            <a:fillRect/>
          </a:stretch>
        </p:blipFill>
        <p:spPr>
          <a:xfrm>
            <a:off x="1104900" y="1926564"/>
            <a:ext cx="1680210" cy="3143726"/>
          </a:xfrm>
          <a:prstGeom prst="rect">
            <a:avLst/>
          </a:prstGeom>
        </p:spPr>
      </p:pic>
      <p:pic>
        <p:nvPicPr>
          <p:cNvPr id="2" name="图片 1" descr="1"/>
          <p:cNvPicPr>
            <a:picLocks noChangeAspect="1"/>
          </p:cNvPicPr>
          <p:nvPr/>
        </p:nvPicPr>
        <p:blipFill>
          <a:blip r:embed="rId1"/>
          <a:stretch>
            <a:fillRect/>
          </a:stretch>
        </p:blipFill>
        <p:spPr>
          <a:xfrm>
            <a:off x="3731895" y="1926087"/>
            <a:ext cx="1679258" cy="3141821"/>
          </a:xfrm>
          <a:prstGeom prst="rect">
            <a:avLst/>
          </a:prstGeom>
        </p:spPr>
      </p:pic>
      <p:pic>
        <p:nvPicPr>
          <p:cNvPr id="3" name="图片 2" descr="校徽"/>
          <p:cNvPicPr>
            <a:picLocks noChangeAspect="1"/>
          </p:cNvPicPr>
          <p:nvPr/>
        </p:nvPicPr>
        <p:blipFill>
          <a:blip r:embed="rId2"/>
          <a:stretch>
            <a:fillRect/>
          </a:stretch>
        </p:blipFill>
        <p:spPr>
          <a:xfrm>
            <a:off x="7878604" y="1009782"/>
            <a:ext cx="1004411" cy="1003935"/>
          </a:xfrm>
          <a:prstGeom prst="rect">
            <a:avLst/>
          </a:prstGeom>
        </p:spPr>
      </p:pic>
      <p:sp>
        <p:nvSpPr>
          <p:cNvPr id="4" name="矩形 3"/>
          <p:cNvSpPr/>
          <p:nvPr/>
        </p:nvSpPr>
        <p:spPr>
          <a:xfrm>
            <a:off x="5941695" y="5116962"/>
            <a:ext cx="2334578" cy="312420"/>
          </a:xfrm>
          <a:prstGeom prst="rect">
            <a:avLst/>
          </a:prstGeom>
        </p:spPr>
        <p:txBody>
          <a:bodyPr wrap="square">
            <a:spAutoFit/>
            <a:scene3d>
              <a:camera prst="orthographicFront"/>
              <a:lightRig rig="threePt" dir="t"/>
            </a:scene3d>
            <a:sp3d contourW="12700"/>
          </a:bodyPr>
          <a:p>
            <a:pPr algn="ctr">
              <a:lnSpc>
                <a:spcPct val="120000"/>
              </a:lnSpc>
            </a:pPr>
            <a:r>
              <a:rPr lang="en-US" altLang="zh-CN" sz="1200" b="1" dirty="0">
                <a:solidFill>
                  <a:schemeClr val="tx1">
                    <a:lumMod val="75000"/>
                    <a:lumOff val="25000"/>
                  </a:schemeClr>
                </a:solidFill>
              </a:rPr>
              <a:t>9.</a:t>
            </a:r>
            <a:r>
              <a:rPr lang="zh-CN" altLang="en-US" sz="1200" b="1" dirty="0">
                <a:solidFill>
                  <a:schemeClr val="tx1">
                    <a:lumMod val="75000"/>
                    <a:lumOff val="25000"/>
                  </a:schemeClr>
                </a:solidFill>
              </a:rPr>
              <a:t>订单（房间）评价功能</a:t>
            </a:r>
            <a:endParaRPr lang="zh-CN" altLang="en-US" sz="1200" b="1" dirty="0">
              <a:solidFill>
                <a:schemeClr val="tx1">
                  <a:lumMod val="75000"/>
                  <a:lumOff val="25000"/>
                </a:schemeClr>
              </a:solidFill>
            </a:endParaRPr>
          </a:p>
        </p:txBody>
      </p:sp>
      <p:pic>
        <p:nvPicPr>
          <p:cNvPr id="9" name="图片 8" descr="1"/>
          <p:cNvPicPr>
            <a:picLocks noChangeAspect="1"/>
          </p:cNvPicPr>
          <p:nvPr/>
        </p:nvPicPr>
        <p:blipFill>
          <a:blip r:embed="rId1"/>
          <a:stretch>
            <a:fillRect/>
          </a:stretch>
        </p:blipFill>
        <p:spPr>
          <a:xfrm>
            <a:off x="6268879" y="1926087"/>
            <a:ext cx="1680210" cy="3143726"/>
          </a:xfrm>
          <a:prstGeom prst="rect">
            <a:avLst/>
          </a:prstGeom>
        </p:spPr>
      </p:pic>
      <p:pic>
        <p:nvPicPr>
          <p:cNvPr id="5" name="图片 4"/>
          <p:cNvPicPr>
            <a:picLocks noChangeAspect="1"/>
          </p:cNvPicPr>
          <p:nvPr/>
        </p:nvPicPr>
        <p:blipFill>
          <a:blip r:embed="rId3"/>
          <a:stretch>
            <a:fillRect/>
          </a:stretch>
        </p:blipFill>
        <p:spPr>
          <a:xfrm>
            <a:off x="1188244" y="2273750"/>
            <a:ext cx="1499711" cy="2406491"/>
          </a:xfrm>
          <a:prstGeom prst="rect">
            <a:avLst/>
          </a:prstGeom>
        </p:spPr>
      </p:pic>
      <p:pic>
        <p:nvPicPr>
          <p:cNvPr id="6" name="图片 5"/>
          <p:cNvPicPr>
            <a:picLocks noChangeAspect="1"/>
          </p:cNvPicPr>
          <p:nvPr/>
        </p:nvPicPr>
        <p:blipFill>
          <a:blip r:embed="rId4"/>
          <a:stretch>
            <a:fillRect/>
          </a:stretch>
        </p:blipFill>
        <p:spPr>
          <a:xfrm>
            <a:off x="3803333" y="2273750"/>
            <a:ext cx="1521143" cy="2436019"/>
          </a:xfrm>
          <a:prstGeom prst="rect">
            <a:avLst/>
          </a:prstGeom>
        </p:spPr>
      </p:pic>
      <p:pic>
        <p:nvPicPr>
          <p:cNvPr id="7" name="图片 6"/>
          <p:cNvPicPr>
            <a:picLocks noChangeAspect="1"/>
          </p:cNvPicPr>
          <p:nvPr/>
        </p:nvPicPr>
        <p:blipFill>
          <a:blip r:embed="rId5"/>
          <a:stretch>
            <a:fillRect/>
          </a:stretch>
        </p:blipFill>
        <p:spPr>
          <a:xfrm>
            <a:off x="6359366" y="2273750"/>
            <a:ext cx="1519238" cy="24031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408998" y="5048859"/>
            <a:ext cx="2334578" cy="31242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11.</a:t>
            </a:r>
            <a:r>
              <a:rPr lang="zh-CN" altLang="en-US" sz="1200" b="1" dirty="0">
                <a:solidFill>
                  <a:schemeClr val="tx1">
                    <a:lumMod val="75000"/>
                    <a:lumOff val="25000"/>
                  </a:schemeClr>
                </a:solidFill>
              </a:rPr>
              <a:t>押金系统，保障订房安全</a:t>
            </a:r>
            <a:endParaRPr lang="zh-CN" altLang="en-US" sz="1200" b="1" dirty="0">
              <a:solidFill>
                <a:schemeClr val="tx1">
                  <a:lumMod val="75000"/>
                  <a:lumOff val="25000"/>
                </a:schemeClr>
              </a:solidFill>
            </a:endParaRPr>
          </a:p>
        </p:txBody>
      </p:sp>
      <p:sp>
        <p:nvSpPr>
          <p:cNvPr id="41" name="矩形 40"/>
          <p:cNvSpPr/>
          <p:nvPr/>
        </p:nvSpPr>
        <p:spPr>
          <a:xfrm>
            <a:off x="5842159" y="5048859"/>
            <a:ext cx="2334578" cy="75501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b="1" dirty="0">
                <a:solidFill>
                  <a:schemeClr val="tx1">
                    <a:lumMod val="75000"/>
                    <a:lumOff val="25000"/>
                  </a:schemeClr>
                </a:solidFill>
              </a:rPr>
              <a:t>12.</a:t>
            </a:r>
            <a:r>
              <a:rPr lang="zh-CN" altLang="en-US" sz="1200" b="1" dirty="0">
                <a:solidFill>
                  <a:schemeClr val="tx1">
                    <a:lumMod val="75000"/>
                    <a:lumOff val="25000"/>
                  </a:schemeClr>
                </a:solidFill>
              </a:rPr>
              <a:t>对接百度人工智能卡证识别、人脸识别</a:t>
            </a:r>
            <a:r>
              <a:rPr lang="en-US" altLang="zh-CN" sz="1200" b="1" dirty="0">
                <a:solidFill>
                  <a:schemeClr val="tx1">
                    <a:lumMod val="75000"/>
                    <a:lumOff val="25000"/>
                  </a:schemeClr>
                </a:solidFill>
              </a:rPr>
              <a:t>API</a:t>
            </a:r>
            <a:r>
              <a:rPr lang="zh-CN" altLang="en-US" sz="1200" b="1" dirty="0">
                <a:solidFill>
                  <a:schemeClr val="tx1">
                    <a:lumMod val="75000"/>
                    <a:lumOff val="25000"/>
                  </a:schemeClr>
                </a:solidFill>
              </a:rPr>
              <a:t>，提供实时实名认证服务</a:t>
            </a:r>
            <a:endParaRPr lang="zh-CN" altLang="en-US" sz="1200" b="1" dirty="0">
              <a:solidFill>
                <a:schemeClr val="tx1">
                  <a:lumMod val="75000"/>
                  <a:lumOff val="25000"/>
                </a:schemeClr>
              </a:solidFill>
            </a:endParaRPr>
          </a:p>
        </p:txBody>
      </p:sp>
      <p:sp>
        <p:nvSpPr>
          <p:cNvPr id="34" name="任意多边形: 形状 33"/>
          <p:cNvSpPr/>
          <p:nvPr/>
        </p:nvSpPr>
        <p:spPr>
          <a:xfrm>
            <a:off x="314464" y="1397996"/>
            <a:ext cx="692805" cy="346403"/>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5" name="任意多边形: 形状 34"/>
          <p:cNvSpPr/>
          <p:nvPr/>
        </p:nvSpPr>
        <p:spPr>
          <a:xfrm>
            <a:off x="314464" y="1051593"/>
            <a:ext cx="692805" cy="346403"/>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6" name="文本框 35"/>
          <p:cNvSpPr txBox="1"/>
          <p:nvPr/>
        </p:nvSpPr>
        <p:spPr>
          <a:xfrm>
            <a:off x="314464" y="1132539"/>
            <a:ext cx="692805" cy="553085"/>
          </a:xfrm>
          <a:prstGeom prst="rect">
            <a:avLst/>
          </a:prstGeom>
          <a:noFill/>
        </p:spPr>
        <p:txBody>
          <a:bodyPr wrap="square" rtlCol="0">
            <a:spAutoFit/>
            <a:scene3d>
              <a:camera prst="orthographicFront"/>
              <a:lightRig rig="threePt" dir="t"/>
            </a:scene3d>
            <a:sp3d contourW="12700"/>
          </a:bodyPr>
          <a:lstStyle/>
          <a:p>
            <a:pPr algn="ctr"/>
            <a:r>
              <a:rPr lang="en-US" altLang="zh-CN" sz="3000" dirty="0">
                <a:solidFill>
                  <a:schemeClr val="accent1"/>
                </a:solidFill>
                <a:latin typeface="Century Gothic" panose="020B0502020202020204" pitchFamily="34" charset="0"/>
              </a:rPr>
              <a:t>01</a:t>
            </a:r>
            <a:endParaRPr lang="zh-CN" altLang="en-US" sz="3000" dirty="0">
              <a:solidFill>
                <a:schemeClr val="accent1"/>
              </a:solidFill>
              <a:latin typeface="Century Gothic" panose="020B0502020202020204" pitchFamily="34" charset="0"/>
            </a:endParaRPr>
          </a:p>
        </p:txBody>
      </p:sp>
      <p:grpSp>
        <p:nvGrpSpPr>
          <p:cNvPr id="37" name="组合 36"/>
          <p:cNvGrpSpPr/>
          <p:nvPr/>
        </p:nvGrpSpPr>
        <p:grpSpPr>
          <a:xfrm>
            <a:off x="1104967" y="1135908"/>
            <a:ext cx="3195571" cy="625554"/>
            <a:chOff x="7318011" y="1456480"/>
            <a:chExt cx="4260761" cy="834072"/>
          </a:xfrm>
        </p:grpSpPr>
        <p:sp>
          <p:nvSpPr>
            <p:cNvPr id="38" name="文本框 37"/>
            <p:cNvSpPr txBox="1"/>
            <p:nvPr/>
          </p:nvSpPr>
          <p:spPr>
            <a:xfrm>
              <a:off x="7318011" y="1456480"/>
              <a:ext cx="2682240" cy="613833"/>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85000"/>
                      <a:lumOff val="15000"/>
                    </a:schemeClr>
                  </a:solidFill>
                </a:rPr>
                <a:t>软件功能展示</a:t>
              </a:r>
              <a:endParaRPr lang="zh-CN" altLang="en-US" sz="2400" b="1" dirty="0">
                <a:solidFill>
                  <a:schemeClr val="tx1">
                    <a:lumMod val="85000"/>
                    <a:lumOff val="15000"/>
                  </a:schemeClr>
                </a:solidFill>
              </a:endParaRPr>
            </a:p>
          </p:txBody>
        </p:sp>
        <p:sp>
          <p:nvSpPr>
            <p:cNvPr id="43" name="文本框 42"/>
            <p:cNvSpPr txBox="1"/>
            <p:nvPr/>
          </p:nvSpPr>
          <p:spPr>
            <a:xfrm>
              <a:off x="7318011" y="1984059"/>
              <a:ext cx="4260761" cy="3064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90" dirty="0">
                  <a:solidFill>
                    <a:schemeClr val="bg1">
                      <a:lumMod val="65000"/>
                    </a:schemeClr>
                  </a:solidFill>
                  <a:latin typeface="Century Gothic" panose="020B0502020202020204" pitchFamily="34" charset="0"/>
                  <a:ea typeface="+mj-ea"/>
                </a:rPr>
                <a:t>Case characteristics</a:t>
              </a:r>
              <a:endParaRPr lang="en-US" altLang="zh-CN" sz="790" dirty="0">
                <a:solidFill>
                  <a:schemeClr val="bg1">
                    <a:lumMod val="65000"/>
                  </a:schemeClr>
                </a:solidFill>
                <a:latin typeface="Century Gothic" panose="020B0502020202020204" pitchFamily="34" charset="0"/>
                <a:ea typeface="+mj-ea"/>
              </a:endParaRPr>
            </a:p>
          </p:txBody>
        </p:sp>
      </p:grpSp>
      <p:pic>
        <p:nvPicPr>
          <p:cNvPr id="2" name="图片 1" descr="1"/>
          <p:cNvPicPr>
            <a:picLocks noChangeAspect="1"/>
          </p:cNvPicPr>
          <p:nvPr/>
        </p:nvPicPr>
        <p:blipFill>
          <a:blip r:embed="rId1"/>
          <a:stretch>
            <a:fillRect/>
          </a:stretch>
        </p:blipFill>
        <p:spPr>
          <a:xfrm>
            <a:off x="3727133" y="1857984"/>
            <a:ext cx="1680210" cy="3143726"/>
          </a:xfrm>
          <a:prstGeom prst="rect">
            <a:avLst/>
          </a:prstGeom>
        </p:spPr>
      </p:pic>
      <p:pic>
        <p:nvPicPr>
          <p:cNvPr id="5" name="图片 4" descr="1"/>
          <p:cNvPicPr>
            <a:picLocks noChangeAspect="1"/>
          </p:cNvPicPr>
          <p:nvPr/>
        </p:nvPicPr>
        <p:blipFill>
          <a:blip r:embed="rId1"/>
          <a:stretch>
            <a:fillRect/>
          </a:stretch>
        </p:blipFill>
        <p:spPr>
          <a:xfrm>
            <a:off x="6160294" y="1857984"/>
            <a:ext cx="1680210" cy="3143726"/>
          </a:xfrm>
          <a:prstGeom prst="rect">
            <a:avLst/>
          </a:prstGeom>
        </p:spPr>
      </p:pic>
      <p:pic>
        <p:nvPicPr>
          <p:cNvPr id="3" name="图片 2" descr="校徽"/>
          <p:cNvPicPr>
            <a:picLocks noChangeAspect="1"/>
          </p:cNvPicPr>
          <p:nvPr/>
        </p:nvPicPr>
        <p:blipFill>
          <a:blip r:embed="rId2"/>
          <a:stretch>
            <a:fillRect/>
          </a:stretch>
        </p:blipFill>
        <p:spPr>
          <a:xfrm>
            <a:off x="7878604" y="1009782"/>
            <a:ext cx="1004411" cy="1003935"/>
          </a:xfrm>
          <a:prstGeom prst="rect">
            <a:avLst/>
          </a:prstGeom>
        </p:spPr>
      </p:pic>
      <p:pic>
        <p:nvPicPr>
          <p:cNvPr id="9" name="图片 8" descr="Screenshot_20181120-232258"/>
          <p:cNvPicPr>
            <a:picLocks noChangeAspect="1"/>
          </p:cNvPicPr>
          <p:nvPr/>
        </p:nvPicPr>
        <p:blipFill>
          <a:blip r:embed="rId3"/>
          <a:stretch>
            <a:fillRect/>
          </a:stretch>
        </p:blipFill>
        <p:spPr>
          <a:xfrm>
            <a:off x="3810000" y="2237079"/>
            <a:ext cx="1524000" cy="2384584"/>
          </a:xfrm>
          <a:prstGeom prst="rect">
            <a:avLst/>
          </a:prstGeom>
        </p:spPr>
      </p:pic>
      <p:pic>
        <p:nvPicPr>
          <p:cNvPr id="11" name="图片 10" descr="Screenshot_20181120-233445"/>
          <p:cNvPicPr>
            <a:picLocks noChangeAspect="1"/>
          </p:cNvPicPr>
          <p:nvPr/>
        </p:nvPicPr>
        <p:blipFill>
          <a:blip r:embed="rId4"/>
          <a:stretch>
            <a:fillRect/>
          </a:stretch>
        </p:blipFill>
        <p:spPr>
          <a:xfrm>
            <a:off x="6251258" y="2237079"/>
            <a:ext cx="1499235" cy="2385536"/>
          </a:xfrm>
          <a:prstGeom prst="rect">
            <a:avLst/>
          </a:prstGeom>
        </p:spPr>
      </p:pic>
      <p:sp>
        <p:nvSpPr>
          <p:cNvPr id="6" name="矩形 5"/>
          <p:cNvSpPr/>
          <p:nvPr/>
        </p:nvSpPr>
        <p:spPr>
          <a:xfrm>
            <a:off x="772954" y="5048382"/>
            <a:ext cx="2334578" cy="533400"/>
          </a:xfrm>
          <a:prstGeom prst="rect">
            <a:avLst/>
          </a:prstGeom>
        </p:spPr>
        <p:txBody>
          <a:bodyPr wrap="square">
            <a:spAutoFit/>
            <a:scene3d>
              <a:camera prst="orthographicFront"/>
              <a:lightRig rig="threePt" dir="t"/>
            </a:scene3d>
            <a:sp3d contourW="12700"/>
          </a:bodyPr>
          <a:p>
            <a:pPr algn="ctr">
              <a:lnSpc>
                <a:spcPct val="120000"/>
              </a:lnSpc>
            </a:pPr>
            <a:r>
              <a:rPr lang="en-US" altLang="zh-CN" sz="1200" b="1" dirty="0">
                <a:solidFill>
                  <a:schemeClr val="tx1">
                    <a:lumMod val="75000"/>
                    <a:lumOff val="25000"/>
                  </a:schemeClr>
                </a:solidFill>
              </a:rPr>
              <a:t>10.</a:t>
            </a:r>
            <a:r>
              <a:rPr lang="zh-CN" altLang="en-US" sz="1200" b="1" dirty="0">
                <a:solidFill>
                  <a:schemeClr val="tx1">
                    <a:lumMod val="75000"/>
                    <a:lumOff val="25000"/>
                  </a:schemeClr>
                </a:solidFill>
              </a:rPr>
              <a:t>对接微信支付系统，在线支付</a:t>
            </a:r>
            <a:endParaRPr lang="zh-CN" altLang="en-US" sz="1200" b="1" dirty="0">
              <a:solidFill>
                <a:schemeClr val="tx1">
                  <a:lumMod val="75000"/>
                  <a:lumOff val="25000"/>
                </a:schemeClr>
              </a:solidFill>
            </a:endParaRPr>
          </a:p>
        </p:txBody>
      </p:sp>
      <p:pic>
        <p:nvPicPr>
          <p:cNvPr id="7" name="图片 6" descr="1"/>
          <p:cNvPicPr>
            <a:picLocks noChangeAspect="1"/>
          </p:cNvPicPr>
          <p:nvPr/>
        </p:nvPicPr>
        <p:blipFill>
          <a:blip r:embed="rId1"/>
          <a:stretch>
            <a:fillRect/>
          </a:stretch>
        </p:blipFill>
        <p:spPr>
          <a:xfrm>
            <a:off x="1153954" y="1904656"/>
            <a:ext cx="1680210" cy="3143726"/>
          </a:xfrm>
          <a:prstGeom prst="rect">
            <a:avLst/>
          </a:prstGeom>
        </p:spPr>
      </p:pic>
      <p:pic>
        <p:nvPicPr>
          <p:cNvPr id="8" name="图片 7" descr="Screenshot_20181120-212544"/>
          <p:cNvPicPr>
            <a:picLocks noChangeAspect="1"/>
          </p:cNvPicPr>
          <p:nvPr/>
        </p:nvPicPr>
        <p:blipFill>
          <a:blip r:embed="rId5"/>
          <a:stretch>
            <a:fillRect/>
          </a:stretch>
        </p:blipFill>
        <p:spPr>
          <a:xfrm>
            <a:off x="1250633" y="2237079"/>
            <a:ext cx="1486853" cy="24474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包图主题2">
  <a:themeElements>
    <a:clrScheme name="自定义 390">
      <a:dk1>
        <a:sysClr val="windowText" lastClr="000000"/>
      </a:dk1>
      <a:lt1>
        <a:sysClr val="window" lastClr="FFFFFF"/>
      </a:lt1>
      <a:dk2>
        <a:srgbClr val="44546A"/>
      </a:dk2>
      <a:lt2>
        <a:srgbClr val="E7E6E6"/>
      </a:lt2>
      <a:accent1>
        <a:srgbClr val="01A89E"/>
      </a:accent1>
      <a:accent2>
        <a:srgbClr val="0C2834"/>
      </a:accent2>
      <a:accent3>
        <a:srgbClr val="01A89E"/>
      </a:accent3>
      <a:accent4>
        <a:srgbClr val="0C2834"/>
      </a:accent4>
      <a:accent5>
        <a:srgbClr val="01A89E"/>
      </a:accent5>
      <a:accent6>
        <a:srgbClr val="0C2834"/>
      </a:accent6>
      <a:hlink>
        <a:srgbClr val="01A89E"/>
      </a:hlink>
      <a:folHlink>
        <a:srgbClr val="01A89E"/>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3474</Words>
  <Application>WPS 演示</Application>
  <PresentationFormat>宽屏</PresentationFormat>
  <Paragraphs>418</Paragraphs>
  <Slides>30</Slides>
  <Notes>27</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宋体</vt:lpstr>
      <vt:lpstr>Wingdings</vt:lpstr>
      <vt:lpstr>微软雅黑</vt:lpstr>
      <vt:lpstr>Century Gothic</vt:lpstr>
      <vt:lpstr>Arial Unicode MS</vt:lpstr>
      <vt:lpstr>等线</vt:lpstr>
      <vt:lpstr>Calibri</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nana</cp:lastModifiedBy>
  <cp:revision>93</cp:revision>
  <dcterms:created xsi:type="dcterms:W3CDTF">2017-08-18T03:02:00Z</dcterms:created>
  <dcterms:modified xsi:type="dcterms:W3CDTF">2018-11-23T04:08:01Z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